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700" r:id="rId4"/>
  </p:sldMasterIdLst>
  <p:notesMasterIdLst>
    <p:notesMasterId r:id="rId50"/>
  </p:notesMasterIdLst>
  <p:sldIdLst>
    <p:sldId id="305" r:id="rId5"/>
    <p:sldId id="256" r:id="rId6"/>
    <p:sldId id="258" r:id="rId7"/>
    <p:sldId id="297" r:id="rId8"/>
    <p:sldId id="296" r:id="rId9"/>
    <p:sldId id="259" r:id="rId10"/>
    <p:sldId id="260" r:id="rId11"/>
    <p:sldId id="261" r:id="rId12"/>
    <p:sldId id="262" r:id="rId13"/>
    <p:sldId id="263" r:id="rId14"/>
    <p:sldId id="280" r:id="rId15"/>
    <p:sldId id="281" r:id="rId16"/>
    <p:sldId id="264" r:id="rId17"/>
    <p:sldId id="265" r:id="rId18"/>
    <p:sldId id="272" r:id="rId19"/>
    <p:sldId id="273" r:id="rId20"/>
    <p:sldId id="274" r:id="rId21"/>
    <p:sldId id="304" r:id="rId22"/>
    <p:sldId id="275" r:id="rId23"/>
    <p:sldId id="276" r:id="rId24"/>
    <p:sldId id="289" r:id="rId25"/>
    <p:sldId id="277" r:id="rId26"/>
    <p:sldId id="278" r:id="rId27"/>
    <p:sldId id="279" r:id="rId28"/>
    <p:sldId id="282" r:id="rId29"/>
    <p:sldId id="283" r:id="rId30"/>
    <p:sldId id="306" r:id="rId31"/>
    <p:sldId id="298" r:id="rId32"/>
    <p:sldId id="284" r:id="rId33"/>
    <p:sldId id="285" r:id="rId34"/>
    <p:sldId id="288" r:id="rId35"/>
    <p:sldId id="287" r:id="rId36"/>
    <p:sldId id="290" r:id="rId37"/>
    <p:sldId id="286" r:id="rId38"/>
    <p:sldId id="291" r:id="rId39"/>
    <p:sldId id="292" r:id="rId40"/>
    <p:sldId id="293" r:id="rId41"/>
    <p:sldId id="299" r:id="rId42"/>
    <p:sldId id="300" r:id="rId43"/>
    <p:sldId id="301" r:id="rId44"/>
    <p:sldId id="307" r:id="rId45"/>
    <p:sldId id="302" r:id="rId46"/>
    <p:sldId id="303" r:id="rId47"/>
    <p:sldId id="294" r:id="rId48"/>
    <p:sldId id="271" r:id="rId49"/>
  </p:sldIdLst>
  <p:sldSz cx="11998325" cy="7559675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15" autoAdjust="0"/>
    <p:restoredTop sz="77995" autoAdjust="0"/>
  </p:normalViewPr>
  <p:slideViewPr>
    <p:cSldViewPr snapToGrid="0">
      <p:cViewPr varScale="1">
        <p:scale>
          <a:sx n="126" d="100"/>
          <a:sy n="126" d="100"/>
        </p:scale>
        <p:origin x="19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latin typeface="Arial"/>
              </a:rPr>
              <a:t>Folie mittels Klicken verschieben</a:t>
            </a: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19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latin typeface="Times New Roman"/>
              </a:rPr>
              <a:t>&lt;Kopfzeile&gt;</a:t>
            </a:r>
          </a:p>
        </p:txBody>
      </p:sp>
      <p:sp>
        <p:nvSpPr>
          <p:cNvPr id="196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b="0" strike="noStrike" spc="-1">
                <a:latin typeface="Times New Roman"/>
              </a:rPr>
              <a:t>&lt;Datum/Uhrzeit&gt;</a:t>
            </a:r>
          </a:p>
        </p:txBody>
      </p:sp>
      <p:sp>
        <p:nvSpPr>
          <p:cNvPr id="197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b="0" strike="noStrike" spc="-1">
                <a:latin typeface="Times New Roman"/>
              </a:rPr>
              <a:t>&lt;Fußzeile&gt;</a:t>
            </a:r>
          </a:p>
        </p:txBody>
      </p:sp>
      <p:sp>
        <p:nvSpPr>
          <p:cNvPr id="198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30188104-4A55-4174-8619-F54A96B2F329}" type="slidenum">
              <a:rPr lang="de-DE" sz="1400" b="0" strike="noStrike" spc="-1">
                <a:latin typeface="Times New Roman"/>
              </a:rPr>
              <a:t>‹Nr.›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63148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Fragen ?</a:t>
            </a:r>
          </a:p>
          <a:p>
            <a:endParaRPr lang="de-DE" dirty="0"/>
          </a:p>
          <a:p>
            <a:r>
              <a:rPr lang="de-DE" dirty="0"/>
              <a:t>Bitte immer gleich 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913098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Mono</a:t>
            </a:r>
          </a:p>
          <a:p>
            <a:r>
              <a:rPr lang="de-DE" dirty="0"/>
              <a:t>Keine Unterstützung von Standard 2.0 Bibliotheken (erst ab V4.7.1)</a:t>
            </a:r>
          </a:p>
          <a:p>
            <a:endParaRPr lang="de-DE" dirty="0"/>
          </a:p>
          <a:p>
            <a:r>
              <a:rPr lang="de-DE" sz="1200" b="1" spc="-1" dirty="0">
                <a:latin typeface="+mn-lt"/>
              </a:rPr>
              <a:t>GUI Unterstützung</a:t>
            </a:r>
          </a:p>
          <a:p>
            <a:r>
              <a:rPr lang="de-DE" sz="1200" spc="-1" dirty="0">
                <a:latin typeface="+mn-lt"/>
              </a:rPr>
              <a:t>Auch nicht mit Core 3.0 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18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12812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Publish</a:t>
            </a:r>
          </a:p>
          <a:p>
            <a:r>
              <a:rPr lang="de-DE" dirty="0"/>
              <a:t>Zielplattform „</a:t>
            </a:r>
            <a:r>
              <a:rPr lang="de-DE" dirty="0" err="1"/>
              <a:t>linux</a:t>
            </a:r>
            <a:r>
              <a:rPr lang="de-DE" dirty="0"/>
              <a:t>-arm“ fehlt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19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9345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Raspberry Pi hat keine Intel CPU</a:t>
            </a:r>
          </a:p>
          <a:p>
            <a:endParaRPr lang="de-DE" dirty="0"/>
          </a:p>
          <a:p>
            <a:r>
              <a:rPr lang="de-DE" b="1" dirty="0"/>
              <a:t>Deployment-Mode</a:t>
            </a:r>
            <a:r>
              <a:rPr lang="de-DE" dirty="0"/>
              <a:t> Self-</a:t>
            </a:r>
            <a:r>
              <a:rPr lang="de-DE" dirty="0" err="1"/>
              <a:t>Contained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175657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14758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Konsole am </a:t>
            </a:r>
            <a:r>
              <a:rPr lang="de-DE" dirty="0" err="1"/>
              <a:t>Raspi</a:t>
            </a:r>
            <a:endParaRPr lang="de-DE" dirty="0"/>
          </a:p>
          <a:p>
            <a:r>
              <a:rPr lang="de-DE" b="1" dirty="0"/>
              <a:t>Vollbild, 16 Punkt</a:t>
            </a:r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3274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35238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88173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Nach der Pause</a:t>
            </a:r>
          </a:p>
          <a:p>
            <a:endParaRPr lang="de-DE" dirty="0"/>
          </a:p>
          <a:p>
            <a:r>
              <a:rPr lang="de-DE" dirty="0"/>
              <a:t>Debugging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132882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70030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 hilft nur Remote-Debugging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52988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Boah – ja – will ich auch was damit machen…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752351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526443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b="1" dirty="0"/>
              <a:t>Publish mit </a:t>
            </a:r>
            <a:r>
              <a:rPr lang="de-DE" b="1" dirty="0" err="1"/>
              <a:t>Debug</a:t>
            </a:r>
            <a:endParaRPr lang="de-DE" b="1" dirty="0"/>
          </a:p>
          <a:p>
            <a:endParaRPr lang="de-DE" b="1" dirty="0"/>
          </a:p>
          <a:p>
            <a:r>
              <a:rPr lang="de-DE" b="1" dirty="0"/>
              <a:t>Demo 2017</a:t>
            </a:r>
          </a:p>
          <a:p>
            <a:endParaRPr lang="de-DE" dirty="0"/>
          </a:p>
          <a:p>
            <a:r>
              <a:rPr lang="de-DE" b="1" dirty="0"/>
              <a:t>Demo </a:t>
            </a:r>
            <a:r>
              <a:rPr lang="de-DE" b="1" dirty="0" err="1"/>
              <a:t>VSCode</a:t>
            </a:r>
            <a:r>
              <a:rPr lang="de-DE" b="1" dirty="0"/>
              <a:t>/Linux</a:t>
            </a:r>
          </a:p>
          <a:p>
            <a:r>
              <a:rPr lang="de-DE" dirty="0" err="1"/>
              <a:t>ssh-copy-id</a:t>
            </a:r>
            <a:r>
              <a:rPr lang="de-DE" dirty="0"/>
              <a:t> </a:t>
            </a:r>
            <a:r>
              <a:rPr lang="de-DE" dirty="0" err="1"/>
              <a:t>id@server</a:t>
            </a:r>
            <a:r>
              <a:rPr lang="de-DE" dirty="0"/>
              <a:t>	i.e. </a:t>
            </a:r>
            <a:r>
              <a:rPr lang="de-DE" dirty="0" err="1"/>
              <a:t>pi</a:t>
            </a:r>
            <a:r>
              <a:rPr lang="de-DE" dirty="0"/>
              <a:t>@&lt;</a:t>
            </a:r>
            <a:r>
              <a:rPr lang="de-DE" dirty="0" err="1"/>
              <a:t>RaspPiIpAddress</a:t>
            </a:r>
            <a:r>
              <a:rPr lang="de-DE" dirty="0"/>
              <a:t>&gt;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659346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Add </a:t>
            </a:r>
            <a:r>
              <a:rPr lang="de-DE" dirty="0" err="1"/>
              <a:t>Configuration</a:t>
            </a:r>
            <a:r>
              <a:rPr lang="de-DE" dirty="0"/>
              <a:t>…</a:t>
            </a:r>
          </a:p>
          <a:p>
            <a:endParaRPr lang="de-DE" dirty="0"/>
          </a:p>
          <a:p>
            <a:r>
              <a:rPr lang="de-DE" dirty="0"/>
              <a:t>.NET </a:t>
            </a:r>
            <a:r>
              <a:rPr lang="de-DE" dirty="0" err="1"/>
              <a:t>Attach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remote .NET Code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346846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506435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719630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889233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Nur auf die Stecker eingehen 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710201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Bedarfsgemäß wird die Richtung entschieden</a:t>
            </a:r>
          </a:p>
          <a:p>
            <a:r>
              <a:rPr lang="de-DE" dirty="0"/>
              <a:t>Busspur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81274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Bidirektionaler I2C-Pegelwandler:  RB-Dev.58</a:t>
            </a:r>
          </a:p>
          <a:p>
            <a:r>
              <a:rPr lang="de-DE" dirty="0"/>
              <a:t>	https://www.robotshop.com/de/de/bidirektionaler-i2c-pegelwandler.html</a:t>
            </a:r>
          </a:p>
          <a:p>
            <a:r>
              <a:rPr lang="de-DE" dirty="0"/>
              <a:t>	https://www.amazon.de/5V-3-3V-shifter-converter-Raspberry-Multiwii/dp/B01N47X4OI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855982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…da mein Programmierer gefragt hat, wie sich di</a:t>
            </a:r>
          </a:p>
          <a:p>
            <a:r>
              <a:rPr lang="de-DE"/>
              <a:t>e Messwerte/Sollwerte aus dem High- und dem Low-Word zusammensetzen?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36330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Bis hierhin kommen die Meisten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228030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Bidirektionaler I2C-Pegelwandler:  RB-Dev.58</a:t>
            </a:r>
          </a:p>
          <a:p>
            <a:r>
              <a:rPr lang="de-DE" dirty="0"/>
              <a:t>	https://www.robotshop.com/de/de/bidirektionaler-i2c-pegelwandler.html</a:t>
            </a:r>
          </a:p>
          <a:p>
            <a:r>
              <a:rPr lang="de-DE" dirty="0"/>
              <a:t>	https://www.amazon.de/5V-3-3V-shifter-converter-Raspberry-Multiwii/dp/B01N47X4OI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82242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Bidirektionaler I2C-Pegelwandler:  RB-Dev.58</a:t>
            </a:r>
          </a:p>
          <a:p>
            <a:r>
              <a:rPr lang="de-DE" dirty="0"/>
              <a:t>	https://www.robotshop.com/de/de/bidirektionaler-i2c-pegelwandler.html</a:t>
            </a:r>
          </a:p>
          <a:p>
            <a:r>
              <a:rPr lang="de-DE" dirty="0"/>
              <a:t>	https://www.amazon.de/5V-3-3V-shifter-converter-Raspberry-Multiwii/dp/B01N47X4OI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40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454298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41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183993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spc="-1" dirty="0" err="1">
                <a:solidFill>
                  <a:srgbClr val="000000"/>
                </a:solidFill>
              </a:rPr>
              <a:t>gnome-schedule</a:t>
            </a:r>
            <a:endParaRPr lang="de-DE" sz="1200" b="1" spc="-1" dirty="0">
              <a:solidFill>
                <a:srgbClr val="000000"/>
              </a:solidFill>
            </a:endParaRPr>
          </a:p>
          <a:p>
            <a:endParaRPr lang="de-DE" sz="1200" b="1" spc="-1" dirty="0">
              <a:solidFill>
                <a:srgbClr val="000000"/>
              </a:solidFill>
            </a:endParaRPr>
          </a:p>
          <a:p>
            <a:r>
              <a:rPr lang="de-DE" sz="1200" b="1" spc="-1" dirty="0" err="1">
                <a:solidFill>
                  <a:srgbClr val="000000"/>
                </a:solidFill>
              </a:rPr>
              <a:t>WantedBy</a:t>
            </a:r>
            <a:r>
              <a:rPr lang="de-DE" sz="1200" b="1" spc="-1" dirty="0">
                <a:solidFill>
                  <a:srgbClr val="000000"/>
                </a:solidFill>
              </a:rPr>
              <a:t>=multi-</a:t>
            </a:r>
            <a:r>
              <a:rPr lang="de-DE" sz="1200" b="1" spc="-1" dirty="0" err="1">
                <a:solidFill>
                  <a:srgbClr val="000000"/>
                </a:solidFill>
              </a:rPr>
              <a:t>user.target</a:t>
            </a:r>
            <a:r>
              <a:rPr lang="de-DE" sz="1200" b="0" spc="-1" dirty="0">
                <a:solidFill>
                  <a:srgbClr val="000000"/>
                </a:solidFill>
              </a:rPr>
              <a:t>   notwendig für </a:t>
            </a:r>
            <a:r>
              <a:rPr lang="de-DE" sz="1200" b="0" spc="-1" dirty="0" err="1">
                <a:solidFill>
                  <a:srgbClr val="000000"/>
                </a:solidFill>
              </a:rPr>
              <a:t>enable</a:t>
            </a:r>
            <a:r>
              <a:rPr lang="de-DE" sz="1200" b="0" spc="-1" dirty="0">
                <a:solidFill>
                  <a:srgbClr val="000000"/>
                </a:solidFill>
              </a:rPr>
              <a:t>/</a:t>
            </a:r>
            <a:r>
              <a:rPr lang="de-DE" sz="1200" b="0" spc="-1" dirty="0" err="1">
                <a:solidFill>
                  <a:srgbClr val="000000"/>
                </a:solidFill>
              </a:rPr>
              <a:t>disable</a:t>
            </a:r>
            <a:r>
              <a:rPr lang="de-DE" sz="1200" b="0" spc="-1" dirty="0">
                <a:solidFill>
                  <a:srgbClr val="000000"/>
                </a:solidFill>
              </a:rPr>
              <a:t> – automatischer Start</a:t>
            </a:r>
          </a:p>
          <a:p>
            <a:endParaRPr lang="de-DE" sz="1200" b="1" spc="-1" dirty="0">
              <a:solidFill>
                <a:srgbClr val="000000"/>
              </a:solidFill>
            </a:endParaRPr>
          </a:p>
          <a:p>
            <a:endParaRPr lang="de-DE" sz="1200" b="1" spc="-1" dirty="0">
              <a:solidFill>
                <a:srgbClr val="000000"/>
              </a:solidFill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42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558665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Ausscahtlen</a:t>
            </a:r>
            <a:r>
              <a:rPr lang="de-DE" dirty="0"/>
              <a:t>: Muss heruntergefahren werden</a:t>
            </a:r>
          </a:p>
          <a:p>
            <a:endParaRPr lang="de-DE" dirty="0"/>
          </a:p>
          <a:p>
            <a:r>
              <a:rPr lang="de-DE" dirty="0"/>
              <a:t>SD-Karten: Liste auf eLinux.org</a:t>
            </a:r>
          </a:p>
          <a:p>
            <a:endParaRPr lang="de-DE" dirty="0"/>
          </a:p>
          <a:p>
            <a:r>
              <a:rPr lang="de-DE" dirty="0"/>
              <a:t>Samba: Berechtigungen</a:t>
            </a:r>
          </a:p>
          <a:p>
            <a:endParaRPr lang="de-DE" dirty="0"/>
          </a:p>
          <a:p>
            <a:r>
              <a:rPr lang="de-DE" dirty="0"/>
              <a:t>Stromversorgung: Mindestens 2A Steckernetzteil</a:t>
            </a:r>
          </a:p>
          <a:p>
            <a:endParaRPr lang="de-DE" dirty="0"/>
          </a:p>
          <a:p>
            <a:r>
              <a:rPr lang="de-DE" dirty="0"/>
              <a:t>Zubehör: EXP-Tech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43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013175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0" u="none" dirty="0">
              <a:solidFill>
                <a:srgbClr val="FF0000"/>
              </a:solidFill>
            </a:endParaRPr>
          </a:p>
          <a:p>
            <a:r>
              <a:rPr lang="de-DE" b="0" u="none" dirty="0" err="1">
                <a:solidFill>
                  <a:srgbClr val="FF0000"/>
                </a:solidFill>
              </a:rPr>
              <a:t>Advanced</a:t>
            </a:r>
            <a:r>
              <a:rPr lang="de-DE" b="0" u="none" dirty="0">
                <a:solidFill>
                  <a:srgbClr val="FF0000"/>
                </a:solidFill>
              </a:rPr>
              <a:t> </a:t>
            </a:r>
            <a:r>
              <a:rPr lang="de-DE" b="0" u="none" dirty="0" err="1">
                <a:solidFill>
                  <a:srgbClr val="FF0000"/>
                </a:solidFill>
              </a:rPr>
              <a:t>Packaging</a:t>
            </a:r>
            <a:r>
              <a:rPr lang="de-DE" b="0" u="none" dirty="0">
                <a:solidFill>
                  <a:srgbClr val="FF0000"/>
                </a:solidFill>
              </a:rPr>
              <a:t> Tool (APT)</a:t>
            </a:r>
          </a:p>
          <a:p>
            <a:endParaRPr lang="de-DE" b="0" u="none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44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22133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Wenige haben es dann bis hierhin geschafft.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63939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Noobs</a:t>
            </a:r>
          </a:p>
          <a:p>
            <a:r>
              <a:rPr lang="de-DE" dirty="0"/>
              <a:t>SD-Karte mit </a:t>
            </a:r>
            <a:r>
              <a:rPr lang="de-DE" dirty="0" err="1"/>
              <a:t>Raspian</a:t>
            </a:r>
            <a:r>
              <a:rPr lang="de-DE" dirty="0"/>
              <a:t> und </a:t>
            </a:r>
            <a:r>
              <a:rPr lang="de-DE" dirty="0" err="1"/>
              <a:t>LibreELEC</a:t>
            </a:r>
            <a:r>
              <a:rPr lang="de-DE" dirty="0"/>
              <a:t> (KODI) </a:t>
            </a:r>
          </a:p>
          <a:p>
            <a:endParaRPr lang="de-DE" dirty="0"/>
          </a:p>
          <a:p>
            <a:r>
              <a:rPr lang="de-DE" b="1" dirty="0" err="1"/>
              <a:t>Raspian</a:t>
            </a:r>
            <a:endParaRPr lang="de-DE" b="1" dirty="0"/>
          </a:p>
          <a:p>
            <a:r>
              <a:rPr lang="de-DE" dirty="0"/>
              <a:t>Debian basiertes Linux auf Raspberry Pi angepasst.</a:t>
            </a:r>
          </a:p>
          <a:p>
            <a:endParaRPr lang="de-DE" dirty="0"/>
          </a:p>
          <a:p>
            <a:r>
              <a:rPr lang="de-DE" b="1" dirty="0" err="1"/>
              <a:t>Kodi</a:t>
            </a:r>
            <a:r>
              <a:rPr lang="de-DE" b="1" dirty="0"/>
              <a:t> </a:t>
            </a:r>
            <a:r>
              <a:rPr lang="de-DE" dirty="0"/>
              <a:t>ist eine Software zum Abspielen und Verwalten von Videos, Filmen, Musik und Online-Streams wie Spotify.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51993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5640">
              <a:lnSpc>
                <a:spcPct val="100000"/>
              </a:lnSpc>
            </a:pPr>
            <a:r>
              <a:rPr lang="de-DE" sz="2000" b="0" strike="noStrike" spc="-1" dirty="0">
                <a:latin typeface="Arial"/>
              </a:rPr>
              <a:t>Nach Aufbau die nächsten Folien zeigen</a:t>
            </a:r>
          </a:p>
        </p:txBody>
      </p:sp>
    </p:spTree>
    <p:extLst>
      <p:ext uri="{BB962C8B-B14F-4D97-AF65-F5344CB8AC3E}">
        <p14:creationId xmlns:p14="http://schemas.microsoft.com/office/powerpoint/2010/main" val="1537329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NET Core 2.1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is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supported on Raspberry Pi 2+. </a:t>
            </a:r>
            <a:endParaRPr lang="de-DE" sz="1200" b="0" strike="noStrike" spc="-1" dirty="0">
              <a:latin typeface="+mn-lt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It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isn’t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supported on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the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Pi Zero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or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other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devices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that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use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an ARMv6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chip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. </a:t>
            </a:r>
            <a:endParaRPr lang="de-DE" sz="1200" b="0" strike="noStrike" spc="-1" dirty="0">
              <a:latin typeface="+mn-lt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.NET Core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requires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ARMv7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or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ARMv8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chips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, like </a:t>
            </a:r>
            <a:r>
              <a:rPr lang="de-DE" sz="1200" b="0" strike="noStrike" spc="-1" dirty="0" err="1">
                <a:solidFill>
                  <a:srgbClr val="000000"/>
                </a:solidFill>
                <a:latin typeface="+mn-lt"/>
                <a:ea typeface="+mn-ea"/>
              </a:rPr>
              <a:t>the</a:t>
            </a:r>
            <a:r>
              <a:rPr lang="de-DE" sz="1200" b="0" strike="noStrike" spc="-1" dirty="0">
                <a:solidFill>
                  <a:srgbClr val="000000"/>
                </a:solidFill>
                <a:latin typeface="+mn-lt"/>
                <a:ea typeface="+mn-ea"/>
              </a:rPr>
              <a:t> ARM Cortex-A53. </a:t>
            </a:r>
            <a:endParaRPr lang="de-DE" sz="1200" b="0" strike="noStrike" spc="-1" dirty="0">
              <a:latin typeface="+mn-lt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12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07002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Jetzt in Betrieb nehmen 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13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45851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spc="-1" dirty="0"/>
              <a:t>Auf dem </a:t>
            </a:r>
            <a:r>
              <a:rPr lang="de-DE" sz="1200" b="1" spc="-1" dirty="0" err="1"/>
              <a:t>Raspi</a:t>
            </a:r>
            <a:endParaRPr lang="de-DE" sz="1200" b="1" spc="-1" dirty="0"/>
          </a:p>
          <a:p>
            <a:endParaRPr lang="de-DE" sz="1200" spc="-1" dirty="0"/>
          </a:p>
          <a:p>
            <a:r>
              <a:rPr lang="de-DE" sz="1200" spc="-1" dirty="0" err="1"/>
              <a:t>JetBrains</a:t>
            </a:r>
            <a:r>
              <a:rPr lang="de-DE" sz="1200" spc="-1" dirty="0"/>
              <a:t> Rider:	Benötigt 64bit JVM, auf Raspberry Pi nur 32bit verfügbar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/>
              <a:t>VSCode</a:t>
            </a:r>
            <a:r>
              <a:rPr lang="de-DE" dirty="0"/>
              <a:t>: </a:t>
            </a:r>
            <a:r>
              <a:rPr lang="de-DE" sz="1200" spc="-1" dirty="0"/>
              <a:t> 		kein Debugging möglich</a:t>
            </a:r>
          </a:p>
          <a:p>
            <a:endParaRPr lang="de-DE" dirty="0"/>
          </a:p>
          <a:p>
            <a:r>
              <a:rPr lang="de-DE" dirty="0" err="1"/>
              <a:t>MonoDevelop</a:t>
            </a:r>
            <a:r>
              <a:rPr lang="de-DE" dirty="0"/>
              <a:t>:		sehr langsam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17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45898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91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4"/>
          <p:cNvPicPr/>
          <p:nvPr/>
        </p:nvPicPr>
        <p:blipFill>
          <a:blip r:embed="rId15"/>
          <a:stretch/>
        </p:blipFill>
        <p:spPr>
          <a:xfrm>
            <a:off x="10357920" y="5242680"/>
            <a:ext cx="983880" cy="1236240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latin typeface="Arial"/>
              </a:rPr>
              <a:t>Format des Titeltextes durch Klicken bearbeiten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880" cy="123624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latin typeface="Arial"/>
              </a:rPr>
              <a:t>Format des Titeltextes durch Klicken bearbeiten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880" cy="1236240"/>
          </a:xfrm>
          <a:prstGeom prst="rect">
            <a:avLst/>
          </a:prstGeom>
          <a:ln>
            <a:noFill/>
          </a:ln>
        </p:spPr>
      </p:pic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778040" y="301320"/>
            <a:ext cx="9618480" cy="12610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latin typeface="Arial"/>
              </a:rPr>
              <a:t>Format des Titeltextes durch Klicken bearbeiten</a:t>
            </a: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latin typeface="Arial"/>
              </a:rPr>
              <a:t>Format des Titeltextes durch Klicken bearbeiten</a:t>
            </a: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aspbian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jpe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revolution.kunbus.de/" TargetMode="External"/><Relationship Id="rId3" Type="http://schemas.openxmlformats.org/officeDocument/2006/relationships/hyperlink" Target="https://www.raspberrypi.org/" TargetMode="External"/><Relationship Id="rId7" Type="http://schemas.openxmlformats.org/officeDocument/2006/relationships/hyperlink" Target="https://www.pixtend.de/" TargetMode="External"/><Relationship Id="rId2" Type="http://schemas.openxmlformats.org/officeDocument/2006/relationships/hyperlink" Target="https://github.com/FrankPfattheicher/RaspiDotnet" TargetMode="External"/><Relationship Id="rId1" Type="http://schemas.openxmlformats.org/officeDocument/2006/relationships/slideLayout" Target="../slideLayouts/slideLayout37.xml"/><Relationship Id="rId6" Type="http://schemas.openxmlformats.org/officeDocument/2006/relationships/hyperlink" Target="https://www.exp-tech.de/module/raspberry-pi/" TargetMode="External"/><Relationship Id="rId5" Type="http://schemas.openxmlformats.org/officeDocument/2006/relationships/hyperlink" Target="https://elinux.org/RPi_Hub" TargetMode="External"/><Relationship Id="rId4" Type="http://schemas.openxmlformats.org/officeDocument/2006/relationships/hyperlink" Target="https://sourceforge.net/projects/win32diskimag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ecure.meetupstatic.com/photos/event/3/2/5/d/highres_469452893.jpeg">
            <a:extLst>
              <a:ext uri="{FF2B5EF4-FFF2-40B4-BE49-F238E27FC236}">
                <a16:creationId xmlns:a16="http://schemas.microsoft.com/office/drawing/2014/main" id="{F9E173A0-E11E-4BCC-A424-AAE11E587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8646"/>
            <a:ext cx="11955976" cy="636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9EBED6F-F9AA-415D-BA4B-C66E453336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341" y="598646"/>
            <a:ext cx="7147560" cy="357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54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Runtime</a:t>
            </a:r>
            <a:r>
              <a:rPr lang="de-DE" sz="2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Image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Subject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requirements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in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Section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3 and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restrictions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in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Section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4, Microsoft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hereby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grants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you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royalty-free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worldwide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non-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exclusive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personal, non-transferable, non-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assignable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limited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license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install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Runtime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Image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into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an Embedded System and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distribute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your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Embedded System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End Users.</a:t>
            </a:r>
            <a:endParaRPr lang="de-DE" sz="26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6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Distribution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of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Software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Stand-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alone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Product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You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must not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advertise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provide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 separate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price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for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otherwise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market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distribute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Software,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any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part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of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Software,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 separate item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from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an Embedded System.</a:t>
            </a:r>
            <a:endParaRPr lang="de-DE" sz="2600" b="0" strike="noStrike" spc="-1" dirty="0"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Warum nicht Windows 10 IoT Core ?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1" spc="-1" dirty="0"/>
              <a:t>Versionen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spc="-1" dirty="0"/>
              <a:t>	</a:t>
            </a:r>
            <a:r>
              <a:rPr lang="de-DE" sz="2800" spc="-1" dirty="0" err="1"/>
              <a:t>Wheezy</a:t>
            </a:r>
            <a:r>
              <a:rPr lang="de-DE" sz="2800" spc="-1" dirty="0"/>
              <a:t> – Debian 7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spc="-1" dirty="0"/>
              <a:t>	Jessie – Debian 8 (September 2015)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1" spc="-1" dirty="0"/>
              <a:t>	Stretch – Debian 9 (August 2017)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6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spc="-1" dirty="0">
                <a:hlinkClick r:id="rId2"/>
              </a:rPr>
              <a:t>https://en.wikipedia.org/wiki/Raspbian</a:t>
            </a:r>
            <a:r>
              <a:rPr lang="de-DE" sz="2600" spc="-1" dirty="0"/>
              <a:t> </a:t>
            </a:r>
            <a:endParaRPr lang="de-DE" sz="2600" b="0" strike="noStrike" spc="-1" dirty="0"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spc="-1" dirty="0">
                <a:solidFill>
                  <a:srgbClr val="000000"/>
                </a:solidFill>
              </a:rPr>
              <a:t>Raspbian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588149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3673976-A79B-42F0-A665-4BF3D37C1D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147" y="1762274"/>
            <a:ext cx="3183314" cy="2232454"/>
          </a:xfrm>
          <a:prstGeom prst="rect">
            <a:avLst/>
          </a:prstGeom>
        </p:spPr>
      </p:pic>
      <p:sp>
        <p:nvSpPr>
          <p:cNvPr id="217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spc="-1" dirty="0"/>
              <a:t>Raspberry Pi 1	   Raspberry Pi 2	    Raspberry Pi 3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spc="-1" dirty="0"/>
              <a:t>		  Zero				</a:t>
            </a:r>
            <a:r>
              <a:rPr lang="de-DE" sz="3200" spc="-1" dirty="0" err="1"/>
              <a:t>Compute</a:t>
            </a:r>
            <a:r>
              <a:rPr lang="de-DE" sz="3200" spc="-1" dirty="0"/>
              <a:t> Module</a:t>
            </a:r>
          </a:p>
        </p:txBody>
      </p:sp>
      <p:sp>
        <p:nvSpPr>
          <p:cNvPr id="218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spc="-1" dirty="0">
                <a:solidFill>
                  <a:srgbClr val="000000"/>
                </a:solidFill>
              </a:rPr>
              <a:t>Hardware-Varianten</a:t>
            </a:r>
            <a:endParaRPr lang="de-DE" sz="4400" b="0" strike="noStrike" spc="-1" dirty="0">
              <a:latin typeface="Arial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7B4775A-D52F-432C-A3A8-7C3B2B13A7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973" y="1483771"/>
            <a:ext cx="2789460" cy="278946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A48F4E5-44F9-455C-BA24-6300CC9D58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892" y="1562400"/>
            <a:ext cx="2969781" cy="221743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13CC730-998C-4ECC-8ED1-EE281968015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018" y="5117221"/>
            <a:ext cx="2026315" cy="98498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AB978984-A433-4041-A712-7983064F0C0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695" y="4835612"/>
            <a:ext cx="2779612" cy="155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8296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SD-Karte einsetzen, Stromversorgung anstecken / einschalten</a:t>
            </a:r>
            <a:endParaRPr lang="de-DE" sz="2800" b="0" strike="noStrike" spc="-1" dirty="0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Resized</a:t>
            </a: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root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filesystem</a:t>
            </a: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Rebooting</a:t>
            </a: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in 5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seconds</a:t>
            </a: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…</a:t>
            </a:r>
            <a:endParaRPr lang="de-DE" sz="2800" b="0" strike="noStrike" spc="-1" dirty="0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Vier Himbeeren :-)</a:t>
            </a:r>
            <a:endParaRPr lang="de-DE" sz="2800" b="0" strike="noStrike" spc="-1" dirty="0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Welcome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to</a:t>
            </a: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Raspberry Pi Desktop – Setup Assistent</a:t>
            </a:r>
            <a:endParaRPr lang="de-DE" sz="2800" b="0" strike="noStrike" spc="-1" dirty="0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Land, Sprache, Tastatur und Zeitzone einstellen</a:t>
            </a:r>
            <a:endParaRPr lang="de-DE" sz="2800" b="0" strike="noStrike" spc="-1" dirty="0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Neues Passwort vergeben</a:t>
            </a:r>
            <a:endParaRPr lang="de-DE" sz="2800" b="0" strike="noStrike" spc="-1" dirty="0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Netzwerk verbinden (optional)</a:t>
            </a:r>
            <a:endParaRPr lang="de-DE" sz="2800" b="0" strike="noStrike" spc="-1" dirty="0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Updates und gewählte Sprache installieren (dauert etwas…)</a:t>
            </a:r>
            <a:endParaRPr lang="de-DE" sz="2800" b="0" strike="noStrike" spc="-1" dirty="0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Fertig. Neustart</a:t>
            </a:r>
            <a:endParaRPr lang="de-DE" sz="2800" b="0" strike="noStrike" spc="-1" dirty="0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Erster Start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Grundlegende Einstellungen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b="1" strike="noStrike" spc="-1" dirty="0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Und jetzt?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F3DDEC4-AB4F-4A68-B361-2F26B1C193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681" y="2511455"/>
            <a:ext cx="7285839" cy="4711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Externer Zugriff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SSH </a:t>
            </a: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– Secure Shell – Remotezugriff auf Kommandozeile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trike="noStrike" spc="-1" dirty="0">
                <a:latin typeface="Arial"/>
              </a:rPr>
              <a:t>VNC </a:t>
            </a:r>
            <a:r>
              <a:rPr lang="de-DE" sz="2800" b="0" strike="noStrike" spc="-1" dirty="0">
                <a:latin typeface="Arial"/>
              </a:rPr>
              <a:t>– Remotezugriff auf GUI</a:t>
            </a:r>
          </a:p>
          <a:p>
            <a:pPr marL="108720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dirty="0"/>
              <a:t>Geräteinterne Kommunikation zwischen Schaltungsteilen </a:t>
            </a:r>
            <a:endParaRPr lang="de-DE" sz="2800" spc="-1" dirty="0">
              <a:latin typeface="Arial"/>
            </a:endParaRPr>
          </a:p>
          <a:p>
            <a:pPr marL="565920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pc="-1" dirty="0">
                <a:latin typeface="Arial"/>
              </a:rPr>
              <a:t>SPI </a:t>
            </a:r>
            <a:r>
              <a:rPr lang="de-DE" sz="2800" spc="-1" dirty="0">
                <a:latin typeface="Arial"/>
              </a:rPr>
              <a:t>–</a:t>
            </a:r>
            <a:r>
              <a:rPr lang="de-DE" sz="2800" spc="-1" dirty="0"/>
              <a:t> Serial </a:t>
            </a:r>
            <a:r>
              <a:rPr lang="de-DE" sz="2800" spc="-1" dirty="0" err="1"/>
              <a:t>Peripheral</a:t>
            </a:r>
            <a:r>
              <a:rPr lang="de-DE" sz="2800" spc="-1" dirty="0"/>
              <a:t> Interface 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trike="noStrike" spc="-1" dirty="0">
                <a:latin typeface="Arial"/>
              </a:rPr>
              <a:t>I2C </a:t>
            </a:r>
            <a:r>
              <a:rPr lang="de-DE" sz="2800" spc="-1" dirty="0"/>
              <a:t>– Inter-Integrated Circuit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pc="-1" dirty="0" err="1">
                <a:latin typeface="Arial"/>
              </a:rPr>
              <a:t>Eindraht</a:t>
            </a:r>
            <a:r>
              <a:rPr lang="de-DE" sz="2800" b="1" spc="-1" dirty="0">
                <a:latin typeface="Arial"/>
              </a:rPr>
              <a:t>-Bus</a:t>
            </a:r>
            <a:r>
              <a:rPr lang="de-DE" sz="2800" spc="-1" dirty="0">
                <a:latin typeface="Arial"/>
              </a:rPr>
              <a:t> (</a:t>
            </a:r>
            <a:r>
              <a:rPr lang="de-DE" sz="2800" spc="-1" dirty="0" err="1">
                <a:latin typeface="Arial"/>
              </a:rPr>
              <a:t>OneWire</a:t>
            </a:r>
            <a:r>
              <a:rPr lang="de-DE" sz="2800" spc="-1" dirty="0">
                <a:latin typeface="Arial"/>
              </a:rPr>
              <a:t>)</a:t>
            </a:r>
          </a:p>
        </p:txBody>
      </p:sp>
      <p:sp>
        <p:nvSpPr>
          <p:cNvPr id="222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Schnittstellen</a:t>
            </a:r>
            <a:endParaRPr lang="de-DE" sz="4400" b="0" strike="noStrike" spc="-1" dirty="0">
              <a:latin typeface="Arial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3E0200A-0994-450A-AFBE-B51188198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205" y="4471722"/>
            <a:ext cx="4254315" cy="275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618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latin typeface="Arial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B4AAFD-BF27-4FB9-99EC-996AD555BAF4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de-DE" sz="3600" dirty="0"/>
          </a:p>
          <a:p>
            <a:pPr marL="0" indent="0" algn="ctr">
              <a:buNone/>
            </a:pPr>
            <a:endParaRPr lang="de-DE" sz="3600" dirty="0"/>
          </a:p>
          <a:p>
            <a:pPr marL="0" indent="0" algn="ctr">
              <a:buNone/>
            </a:pPr>
            <a:r>
              <a:rPr lang="de-DE" sz="3600" dirty="0"/>
              <a:t>Der Raspberry Pi ist jetzt grundsätzlich bereit</a:t>
            </a:r>
          </a:p>
          <a:p>
            <a:pPr marL="0" indent="0" algn="ctr">
              <a:buNone/>
            </a:pPr>
            <a:endParaRPr lang="de-DE" sz="3600" dirty="0"/>
          </a:p>
          <a:p>
            <a:pPr marL="0" indent="0" algn="ctr">
              <a:buNone/>
            </a:pPr>
            <a:r>
              <a:rPr lang="de-DE" sz="3600" dirty="0"/>
              <a:t>Jetzt kommt die </a:t>
            </a:r>
            <a:r>
              <a:rPr lang="de-DE" sz="3600" dirty="0" err="1"/>
              <a:t>Enwicklungsumgebung</a:t>
            </a:r>
            <a:endParaRPr lang="de-DE" sz="36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E2A0AB3-F040-47A3-BA0C-A9EA3D97045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13470" y="301625"/>
            <a:ext cx="9084705" cy="1262063"/>
          </a:xfrm>
        </p:spPr>
        <p:txBody>
          <a:bodyPr/>
          <a:lstStyle/>
          <a:p>
            <a:r>
              <a:rPr lang="de-DE" spc="-1" dirty="0">
                <a:solidFill>
                  <a:srgbClr val="000000"/>
                </a:solidFill>
              </a:rPr>
              <a:t>Pi-</a:t>
            </a:r>
            <a:r>
              <a:rPr lang="de-DE" spc="-1" dirty="0" err="1">
                <a:solidFill>
                  <a:srgbClr val="000000"/>
                </a:solidFill>
              </a:rPr>
              <a:t>Complete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039151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538823" y="1828800"/>
            <a:ext cx="8950314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latin typeface="Arial"/>
              </a:rPr>
              <a:t>VisualStudio 2017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>
                <a:latin typeface="Arial"/>
              </a:rPr>
              <a:t>Visual Studio Code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 err="1">
                <a:latin typeface="Arial"/>
              </a:rPr>
              <a:t>JetBrains</a:t>
            </a:r>
            <a:r>
              <a:rPr lang="de-DE" sz="2800" spc="-1" dirty="0">
                <a:latin typeface="Arial"/>
              </a:rPr>
              <a:t> Rider</a:t>
            </a: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Linux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/>
              <a:t>Visual Studio Code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 err="1"/>
              <a:t>JetBrains</a:t>
            </a:r>
            <a:r>
              <a:rPr lang="de-DE" sz="2800" spc="-1" dirty="0"/>
              <a:t> Rider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  <a:latin typeface="Arial"/>
              </a:rPr>
              <a:t>Raspberry Pi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/>
              <a:t>Visual Studio Code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/>
              <a:t>Mono </a:t>
            </a:r>
            <a:r>
              <a:rPr lang="de-DE" sz="2800" spc="-1" dirty="0" err="1"/>
              <a:t>Develop</a:t>
            </a:r>
            <a:r>
              <a:rPr lang="de-DE" sz="2800" spc="-1" dirty="0"/>
              <a:t> (nur Mono = </a:t>
            </a:r>
            <a:r>
              <a:rPr lang="de-DE" sz="2800" spc="-1" dirty="0" err="1"/>
              <a:t>Full</a:t>
            </a:r>
            <a:r>
              <a:rPr lang="de-DE" sz="2800" spc="-1" dirty="0"/>
              <a:t> Framework V4.5)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de-DE" sz="2800" b="0" strike="noStrike" spc="-1" dirty="0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Entwicklungsumgebung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6189849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Mono 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/>
              <a:t>Kompatibel zu </a:t>
            </a:r>
            <a:r>
              <a:rPr lang="de-DE" sz="2800" spc="-1" dirty="0" err="1"/>
              <a:t>Full</a:t>
            </a:r>
            <a:r>
              <a:rPr lang="de-DE" sz="2800" spc="-1" dirty="0"/>
              <a:t> Framework &lt;= V4.5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/>
              <a:t>Über </a:t>
            </a:r>
            <a:r>
              <a:rPr lang="de-DE" sz="2800" spc="-1" dirty="0" err="1"/>
              <a:t>MonoDevelop</a:t>
            </a:r>
            <a:r>
              <a:rPr lang="de-DE" sz="2800" spc="-1" dirty="0"/>
              <a:t> direkt auf dem Pi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 err="1"/>
              <a:t>Full</a:t>
            </a:r>
            <a:r>
              <a:rPr lang="de-DE" sz="2800" spc="-1" dirty="0"/>
              <a:t> Framework ist</a:t>
            </a:r>
            <a:r>
              <a:rPr lang="de-DE" sz="2800" b="1" spc="-1" dirty="0"/>
              <a:t> *</a:t>
            </a:r>
            <a:r>
              <a:rPr lang="de-DE" sz="2800" b="1" spc="-1" dirty="0" err="1"/>
              <a:t>deprecated</a:t>
            </a:r>
            <a:r>
              <a:rPr lang="de-DE" sz="2800" b="1" spc="-1" dirty="0"/>
              <a:t>*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de-DE" sz="2800" b="1" spc="-1" dirty="0"/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Core</a:t>
            </a:r>
            <a:endParaRPr lang="de-DE" sz="2800" b="1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latin typeface="Arial"/>
              </a:rPr>
              <a:t>Identisch mit Windows-Version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>
                <a:latin typeface="Arial"/>
              </a:rPr>
              <a:t>Keine GUI Unterstützung</a:t>
            </a: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b="0" strike="noStrike" spc="-1" dirty="0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spc="-1" dirty="0" err="1">
                <a:solidFill>
                  <a:srgbClr val="000000"/>
                </a:solidFill>
              </a:rPr>
              <a:t>Full</a:t>
            </a:r>
            <a:r>
              <a:rPr lang="de-DE" sz="4400" spc="-1" dirty="0">
                <a:solidFill>
                  <a:srgbClr val="000000"/>
                </a:solidFill>
              </a:rPr>
              <a:t> Framework vs. Mono vs. Core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621371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Projekt erstellen (</a:t>
            </a:r>
            <a:r>
              <a:rPr lang="de-DE" sz="2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Console</a:t>
            </a: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File – New – Project – Visual C# / -NET Core – </a:t>
            </a:r>
            <a:r>
              <a:rPr lang="de-DE" sz="2800" spc="-1" dirty="0" err="1">
                <a:solidFill>
                  <a:srgbClr val="000000"/>
                </a:solidFill>
                <a:latin typeface="Arial"/>
              </a:rPr>
              <a:t>Console</a:t>
            </a:r>
            <a:r>
              <a:rPr lang="de-DE" sz="2800" spc="-1" dirty="0">
                <a:solidFill>
                  <a:srgbClr val="000000"/>
                </a:solidFill>
                <a:latin typeface="Arial"/>
              </a:rPr>
              <a:t> App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„F5“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Läuft – was muss jetzt getan werden?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VisualStudio 2017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145081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548640" y="301320"/>
            <a:ext cx="10797480" cy="445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Using </a:t>
            </a:r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.NET</a:t>
            </a:r>
            <a:br/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with the</a:t>
            </a:r>
            <a:br/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Raspberry Pi</a:t>
            </a:r>
            <a:endParaRPr lang="de-DE" sz="8000" b="0" strike="noStrike" spc="-1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552960" y="5216400"/>
            <a:ext cx="1078884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.NET User Group Karlsruhe 2018</a:t>
            </a:r>
            <a:endParaRPr lang="de-DE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Frank Pfattheicher</a:t>
            </a:r>
            <a:endParaRPr lang="de-DE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Anpassung der Zielplattform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Edit </a:t>
            </a:r>
            <a:r>
              <a:rPr lang="de-DE" sz="2800" spc="-1" dirty="0" err="1">
                <a:solidFill>
                  <a:srgbClr val="000000"/>
                </a:solidFill>
                <a:latin typeface="Arial"/>
              </a:rPr>
              <a:t>csproj</a:t>
            </a:r>
            <a:r>
              <a:rPr lang="de-DE" sz="2800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de-DE" sz="2800" spc="-1" dirty="0">
                <a:solidFill>
                  <a:srgbClr val="000000"/>
                </a:solidFill>
              </a:rPr>
              <a:t>– </a:t>
            </a:r>
            <a:r>
              <a:rPr lang="de-DE" sz="2800" spc="-1" dirty="0" err="1">
                <a:solidFill>
                  <a:srgbClr val="000000"/>
                </a:solidFill>
              </a:rPr>
              <a:t>RuntimeIdentifiers</a:t>
            </a:r>
            <a:r>
              <a:rPr lang="de-DE" sz="2800" spc="-1" dirty="0">
                <a:solidFill>
                  <a:srgbClr val="000000"/>
                </a:solidFill>
              </a:rPr>
              <a:t> hinzufügen</a:t>
            </a: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&lt;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PropertyGroup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OutputType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de-DE" sz="2400" dirty="0">
                <a:solidFill>
                  <a:srgbClr val="000000"/>
                </a:solidFill>
                <a:latin typeface="Consolas" panose="020B0609020204030204" pitchFamily="49" charset="0"/>
              </a:rPr>
              <a:t>Exe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OutputType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TargetFramework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de-DE" sz="2400" dirty="0">
                <a:solidFill>
                  <a:srgbClr val="000000"/>
                </a:solidFill>
                <a:latin typeface="Consolas" panose="020B0609020204030204" pitchFamily="49" charset="0"/>
              </a:rPr>
              <a:t>netcoreapp2.1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TargetFramework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RuntimeIdentifiers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de-D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linux</a:t>
            </a:r>
            <a:r>
              <a:rPr lang="de-DE" sz="2400" dirty="0">
                <a:solidFill>
                  <a:srgbClr val="000000"/>
                </a:solidFill>
                <a:latin typeface="Consolas" panose="020B0609020204030204" pitchFamily="49" charset="0"/>
              </a:rPr>
              <a:t>-arm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RuntimeIdentifiers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&lt;/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PropertyGroup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strike="noStrike" spc="-1" dirty="0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VisualStudio 2017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13941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Anwendung packen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dotnet publish –c Release -r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linux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-arm --self-contained</a:t>
            </a:r>
          </a:p>
          <a:p>
            <a:endParaRPr lang="en-US" sz="2800" spc="-1" dirty="0">
              <a:solidFill>
                <a:srgbClr val="000000"/>
              </a:solidFill>
              <a:latin typeface="Arial"/>
            </a:endParaRP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 -c Release</a:t>
            </a: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Gibt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die Build-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Konfiguration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an</a:t>
            </a:r>
          </a:p>
          <a:p>
            <a:endParaRPr lang="en-US" sz="2800" spc="-1" dirty="0">
              <a:solidFill>
                <a:srgbClr val="000000"/>
              </a:solidFill>
              <a:latin typeface="Arial"/>
            </a:endParaRP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 -r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linux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-arm</a:t>
            </a: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Zielplattform</a:t>
            </a:r>
            <a:endParaRPr lang="en-US" sz="2800" spc="-1" dirty="0">
              <a:solidFill>
                <a:srgbClr val="000000"/>
              </a:solidFill>
              <a:latin typeface="Arial"/>
            </a:endParaRPr>
          </a:p>
          <a:p>
            <a:endParaRPr lang="en-US" sz="2800" spc="-1" dirty="0">
              <a:solidFill>
                <a:srgbClr val="000000"/>
              </a:solidFill>
              <a:latin typeface="Arial"/>
            </a:endParaRP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 --self-contained</a:t>
            </a: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	Das Framework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wird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lokal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hinzugefügt</a:t>
            </a:r>
            <a:br>
              <a:rPr lang="en-US" sz="2800" spc="-1" dirty="0">
                <a:solidFill>
                  <a:srgbClr val="000000"/>
                </a:solidFill>
                <a:latin typeface="Arial"/>
              </a:rPr>
            </a:br>
            <a:r>
              <a:rPr lang="en-US" sz="2800" spc="-1" dirty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Keine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Installation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notwendig</a:t>
            </a:r>
            <a:endParaRPr lang="en-US" sz="2800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Publish…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576103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  <a:latin typeface="Arial"/>
              </a:rPr>
              <a:t>VNC Dateiübertragung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Zielordner auf dem Raspberry Pi einstellen !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Programm als ausführbar markieren</a:t>
            </a: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de-DE" sz="28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chmod</a:t>
            </a:r>
            <a:r>
              <a:rPr lang="de-DE" sz="28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+x </a:t>
            </a:r>
            <a:r>
              <a:rPr lang="de-DE" sz="2800" i="1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Programm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  <a:latin typeface="Arial"/>
              </a:rPr>
              <a:t>Alternativen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Ordner auf dem Pi freigeben (Samba muss installiert werden)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Ordner auf dem PC freigeben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spc="-1" dirty="0">
                <a:solidFill>
                  <a:srgbClr val="000000"/>
                </a:solidFill>
              </a:rPr>
              <a:t>„Deployment“</a:t>
            </a:r>
          </a:p>
        </p:txBody>
      </p:sp>
    </p:spTree>
    <p:extLst>
      <p:ext uri="{BB962C8B-B14F-4D97-AF65-F5344CB8AC3E}">
        <p14:creationId xmlns:p14="http://schemas.microsoft.com/office/powerpoint/2010/main" val="409132293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Projekt erstellen (</a:t>
            </a:r>
            <a:r>
              <a:rPr lang="de-DE" sz="2800" b="1" spc="-1" dirty="0" err="1">
                <a:solidFill>
                  <a:srgbClr val="000000"/>
                </a:solidFill>
              </a:rPr>
              <a:t>Console</a:t>
            </a:r>
            <a:r>
              <a:rPr lang="de-DE" sz="2800" b="1" spc="-1" dirty="0">
                <a:solidFill>
                  <a:srgbClr val="000000"/>
                </a:solidFill>
              </a:rPr>
              <a:t>)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Projekt-Ordner  anlegen – in </a:t>
            </a:r>
            <a:r>
              <a:rPr lang="de-DE" sz="2800" spc="-1" dirty="0" err="1">
                <a:solidFill>
                  <a:srgbClr val="000000"/>
                </a:solidFill>
              </a:rPr>
              <a:t>VSCode</a:t>
            </a:r>
            <a:r>
              <a:rPr lang="de-DE" sz="2800" spc="-1" dirty="0">
                <a:solidFill>
                  <a:srgbClr val="000000"/>
                </a:solidFill>
              </a:rPr>
              <a:t> öffnen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Ansicht - Integriertes Terminal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Im Terminalfenster: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	</a:t>
            </a:r>
            <a:r>
              <a:rPr lang="de-DE" sz="28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dotnet</a:t>
            </a:r>
            <a:r>
              <a:rPr lang="de-DE" sz="28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de-DE" sz="28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console</a:t>
            </a:r>
            <a:endParaRPr lang="de-DE" sz="2800" spc="-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„F5“ - Läuft</a:t>
            </a:r>
            <a:endParaRPr lang="de-DE" sz="28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VisualStudio Code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83534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Projekt erstellen (</a:t>
            </a:r>
            <a:r>
              <a:rPr lang="de-DE" sz="2800" b="1" spc="-1" dirty="0" err="1">
                <a:solidFill>
                  <a:srgbClr val="000000"/>
                </a:solidFill>
              </a:rPr>
              <a:t>Console</a:t>
            </a:r>
            <a:r>
              <a:rPr lang="de-DE" sz="2800" b="1" spc="-1" dirty="0">
                <a:solidFill>
                  <a:srgbClr val="000000"/>
                </a:solidFill>
              </a:rPr>
              <a:t>)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New Solution - .NET Core – </a:t>
            </a:r>
            <a:r>
              <a:rPr lang="de-DE" sz="2800" spc="-1" dirty="0" err="1">
                <a:solidFill>
                  <a:srgbClr val="000000"/>
                </a:solidFill>
              </a:rPr>
              <a:t>Console</a:t>
            </a:r>
            <a:r>
              <a:rPr lang="de-DE" sz="2800" spc="-1" dirty="0">
                <a:solidFill>
                  <a:srgbClr val="000000"/>
                </a:solidFill>
              </a:rPr>
              <a:t> Application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„F5“ - Läuft</a:t>
            </a:r>
            <a:endParaRPr lang="de-DE" sz="28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Rider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6855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3900" b="1" spc="-1" dirty="0">
                <a:solidFill>
                  <a:srgbClr val="000000"/>
                </a:solidFill>
              </a:rPr>
              <a:t>Pause</a:t>
            </a:r>
          </a:p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8800" b="1" spc="-1" dirty="0">
                <a:solidFill>
                  <a:srgbClr val="000000"/>
                </a:solidFill>
              </a:rPr>
              <a:t>Noch Fragen?</a:t>
            </a:r>
            <a:endParaRPr lang="de-DE" sz="9700" spc="-1" dirty="0">
              <a:solidFill>
                <a:srgbClr val="000000"/>
              </a:solidFill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Essen</a:t>
            </a:r>
            <a:endParaRPr lang="de-DE" sz="4400" b="0" strike="noStrike" spc="-1" dirty="0">
              <a:latin typeface="Arial"/>
            </a:endParaRPr>
          </a:p>
        </p:txBody>
      </p:sp>
      <p:sp>
        <p:nvSpPr>
          <p:cNvPr id="2" name="Sprechblase: oval 1">
            <a:extLst>
              <a:ext uri="{FF2B5EF4-FFF2-40B4-BE49-F238E27FC236}">
                <a16:creationId xmlns:a16="http://schemas.microsoft.com/office/drawing/2014/main" id="{1C13C9F8-5F21-45CD-9760-A4918A314DE7}"/>
              </a:ext>
            </a:extLst>
          </p:cNvPr>
          <p:cNvSpPr/>
          <p:nvPr/>
        </p:nvSpPr>
        <p:spPr>
          <a:xfrm flipH="1">
            <a:off x="7589520" y="541020"/>
            <a:ext cx="3733800" cy="1539557"/>
          </a:xfrm>
          <a:prstGeom prst="wedgeEllipseCallout">
            <a:avLst>
              <a:gd name="adj1" fmla="val -67160"/>
              <a:gd name="adj2" fmla="val 9120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/>
              <a:t>Hacksteak ?</a:t>
            </a:r>
          </a:p>
        </p:txBody>
      </p:sp>
    </p:spTree>
    <p:extLst>
      <p:ext uri="{BB962C8B-B14F-4D97-AF65-F5344CB8AC3E}">
        <p14:creationId xmlns:p14="http://schemas.microsoft.com/office/powerpoint/2010/main" val="64579804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000" b="1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000" b="1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4000" b="1" spc="-1" dirty="0">
                <a:solidFill>
                  <a:srgbClr val="000000"/>
                </a:solidFill>
              </a:rPr>
              <a:t>Starten – Läuft …</a:t>
            </a: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Euphorie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780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000" b="1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000" b="1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4000" b="1" spc="-1" dirty="0">
                <a:solidFill>
                  <a:srgbClr val="000000"/>
                </a:solidFill>
              </a:rPr>
              <a:t>… doch nicht </a:t>
            </a:r>
            <a:r>
              <a:rPr lang="de-DE" sz="4000" b="1" spc="-1" dirty="0">
                <a:solidFill>
                  <a:srgbClr val="000000"/>
                </a:solidFill>
                <a:sym typeface="Wingdings" panose="05000000000000000000" pitchFamily="2" charset="2"/>
              </a:rPr>
              <a:t></a:t>
            </a:r>
            <a:endParaRPr lang="de-DE" sz="4000" b="1" spc="-1" dirty="0">
              <a:solidFill>
                <a:srgbClr val="000000"/>
              </a:solidFill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98980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Voraussetzungen auf dem Raspberry Pi</a:t>
            </a: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SSH aktivieren</a:t>
            </a:r>
          </a:p>
          <a:p>
            <a:pPr marL="1023120" lvl="2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de-DE" sz="24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raspi-config</a:t>
            </a:r>
            <a:endParaRPr lang="de-DE" sz="2400" spc="-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endParaRPr lang="en-US" sz="2800" spc="-1" dirty="0">
              <a:solidFill>
                <a:srgbClr val="000000"/>
              </a:solidFill>
            </a:endParaRP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</a:rPr>
              <a:t>Debugger </a:t>
            </a:r>
            <a:r>
              <a:rPr lang="en-US" sz="2800" spc="-1" dirty="0" err="1">
                <a:solidFill>
                  <a:srgbClr val="000000"/>
                </a:solidFill>
              </a:rPr>
              <a:t>für</a:t>
            </a:r>
            <a:r>
              <a:rPr lang="en-US" sz="2800" spc="-1" dirty="0">
                <a:solidFill>
                  <a:srgbClr val="000000"/>
                </a:solid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</a:rPr>
              <a:t>linux</a:t>
            </a:r>
            <a:r>
              <a:rPr lang="en-US" sz="2800" spc="-1" dirty="0">
                <a:solidFill>
                  <a:srgbClr val="000000"/>
                </a:solidFill>
              </a:rPr>
              <a:t>-arm </a:t>
            </a:r>
            <a:r>
              <a:rPr lang="de-DE" sz="2800" spc="-1" dirty="0">
                <a:solidFill>
                  <a:srgbClr val="000000"/>
                </a:solidFill>
              </a:rPr>
              <a:t>installiert (</a:t>
            </a:r>
            <a:r>
              <a:rPr lang="de-DE" sz="2800" spc="-1" dirty="0" err="1">
                <a:solidFill>
                  <a:srgbClr val="000000"/>
                </a:solidFill>
              </a:rPr>
              <a:t>VsCode</a:t>
            </a:r>
            <a:r>
              <a:rPr lang="de-DE" sz="2800" spc="-1" dirty="0">
                <a:solidFill>
                  <a:srgbClr val="000000"/>
                </a:solidFill>
              </a:rPr>
              <a:t>)</a:t>
            </a: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</a:t>
            </a:r>
            <a:r>
              <a:rPr lang="de-DE" sz="24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curl</a:t>
            </a:r>
            <a:r>
              <a:rPr lang="de-DE" sz="24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-</a:t>
            </a:r>
            <a:r>
              <a:rPr lang="de-DE" sz="24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sSL</a:t>
            </a:r>
            <a:r>
              <a:rPr lang="de-DE" sz="24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https://aka.ms/getvsdbgsh | </a:t>
            </a:r>
            <a:br>
              <a:rPr lang="de-DE" sz="24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de-DE" sz="24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		</a:t>
            </a:r>
            <a:r>
              <a:rPr lang="de-DE" sz="24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bash</a:t>
            </a:r>
            <a:r>
              <a:rPr lang="de-DE" sz="24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/</a:t>
            </a:r>
            <a:r>
              <a:rPr lang="de-DE" sz="24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dev</a:t>
            </a:r>
            <a:r>
              <a:rPr lang="de-DE" sz="24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sz="24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stdin</a:t>
            </a:r>
            <a:r>
              <a:rPr lang="de-DE" sz="24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-r </a:t>
            </a:r>
            <a:r>
              <a:rPr lang="de-DE" sz="24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linux</a:t>
            </a:r>
            <a:r>
              <a:rPr lang="de-DE" sz="24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-arm -v </a:t>
            </a:r>
            <a:r>
              <a:rPr lang="de-DE" sz="24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latest</a:t>
            </a:r>
            <a:r>
              <a:rPr lang="de-DE" sz="24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-l ~/</a:t>
            </a:r>
            <a:r>
              <a:rPr lang="de-DE" sz="24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vsdbg</a:t>
            </a:r>
            <a:endParaRPr lang="de-DE" sz="2400" spc="-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4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25831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Voraussetzungen auf dem Entwicklungsrechner</a:t>
            </a: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Visual Studio 2017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2800" spc="-1" dirty="0" err="1">
                <a:solidFill>
                  <a:srgbClr val="000000"/>
                </a:solidFill>
              </a:rPr>
              <a:t>Nichts</a:t>
            </a:r>
            <a:r>
              <a:rPr lang="en-US" sz="2800" spc="-1" dirty="0">
                <a:solidFill>
                  <a:srgbClr val="000000"/>
                </a:solid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</a:rPr>
              <a:t>weiter</a:t>
            </a:r>
            <a:r>
              <a:rPr lang="en-US" sz="2800" spc="-1" dirty="0">
                <a:solidFill>
                  <a:srgbClr val="000000"/>
                </a:solidFill>
              </a:rPr>
              <a:t> </a:t>
            </a:r>
            <a:r>
              <a:rPr lang="en-US" sz="2800" spc="-1" dirty="0">
                <a:solidFill>
                  <a:srgbClr val="000000"/>
                </a:solidFill>
                <a:sym typeface="Wingdings" panose="05000000000000000000" pitchFamily="2" charset="2"/>
              </a:rPr>
              <a:t></a:t>
            </a:r>
            <a:endParaRPr lang="en-US" sz="2800" spc="-1" dirty="0">
              <a:solidFill>
                <a:srgbClr val="000000"/>
              </a:solidFill>
            </a:endParaRP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endParaRPr lang="en-US" sz="2800" spc="-1" dirty="0">
              <a:solidFill>
                <a:srgbClr val="000000"/>
              </a:solidFill>
            </a:endParaRP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 err="1">
                <a:solidFill>
                  <a:srgbClr val="000000"/>
                </a:solidFill>
              </a:rPr>
              <a:t>VsCode</a:t>
            </a:r>
            <a:r>
              <a:rPr lang="de-DE" sz="2800" spc="-1" dirty="0">
                <a:solidFill>
                  <a:srgbClr val="000000"/>
                </a:solidFill>
              </a:rPr>
              <a:t> 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Windows: </a:t>
            </a:r>
            <a:r>
              <a:rPr lang="de-DE" sz="2800" spc="-1" dirty="0" err="1">
                <a:solidFill>
                  <a:srgbClr val="000000"/>
                </a:solidFill>
              </a:rPr>
              <a:t>PuTTY</a:t>
            </a:r>
            <a:r>
              <a:rPr lang="de-DE" sz="2800" spc="-1" dirty="0">
                <a:solidFill>
                  <a:srgbClr val="000000"/>
                </a:solidFill>
              </a:rPr>
              <a:t> installieren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Linux: SSH-Key eintragen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Neue Konfiguration in </a:t>
            </a:r>
            <a:r>
              <a:rPr lang="de-DE" sz="2800" spc="-1" dirty="0" err="1">
                <a:solidFill>
                  <a:srgbClr val="000000"/>
                </a:solidFill>
              </a:rPr>
              <a:t>launch.json</a:t>
            </a:r>
            <a:r>
              <a:rPr lang="de-DE" sz="2800" spc="-1" dirty="0">
                <a:solidFill>
                  <a:srgbClr val="000000"/>
                </a:solidFill>
              </a:rPr>
              <a:t> erstellen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Debugger muss auf dem Raspberry Pi installiert sein</a:t>
            </a: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Rider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Geht NICHT </a:t>
            </a:r>
            <a:r>
              <a:rPr lang="de-DE" sz="2800" spc="-1" dirty="0">
                <a:solidFill>
                  <a:srgbClr val="000000"/>
                </a:solidFill>
                <a:sym typeface="Wingdings" panose="05000000000000000000" pitchFamily="2" charset="2"/>
              </a:rPr>
              <a:t></a:t>
            </a:r>
          </a:p>
          <a:p>
            <a:pPr marL="1023120" lvl="2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     (RIDER-738 Add support </a:t>
            </a:r>
            <a:r>
              <a:rPr lang="de-DE" sz="2800" spc="-1" dirty="0" err="1">
                <a:solidFill>
                  <a:srgbClr val="000000"/>
                </a:solidFill>
              </a:rPr>
              <a:t>for</a:t>
            </a:r>
            <a:r>
              <a:rPr lang="de-DE" sz="2800" spc="-1" dirty="0">
                <a:solidFill>
                  <a:srgbClr val="000000"/>
                </a:solidFill>
              </a:rPr>
              <a:t> remote </a:t>
            </a:r>
            <a:r>
              <a:rPr lang="de-DE" sz="2800" spc="-1" dirty="0" err="1">
                <a:solidFill>
                  <a:srgbClr val="000000"/>
                </a:solidFill>
              </a:rPr>
              <a:t>debugging</a:t>
            </a:r>
            <a:r>
              <a:rPr lang="de-DE" sz="2800" spc="-1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78313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1803240" y="301320"/>
            <a:ext cx="95932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spc="-1" dirty="0">
                <a:solidFill>
                  <a:srgbClr val="000000"/>
                </a:solidFill>
              </a:rPr>
              <a:t>Ich</a:t>
            </a:r>
            <a:endParaRPr lang="de-DE" sz="4400" spc="-1" dirty="0"/>
          </a:p>
        </p:txBody>
      </p:sp>
      <p:sp>
        <p:nvSpPr>
          <p:cNvPr id="5" name="CustomShape 1">
            <a:extLst>
              <a:ext uri="{FF2B5EF4-FFF2-40B4-BE49-F238E27FC236}">
                <a16:creationId xmlns:a16="http://schemas.microsoft.com/office/drawing/2014/main" id="{A0601F51-80A2-4FF1-9417-CE68627FCD8A}"/>
              </a:ext>
            </a:extLst>
          </p:cNvPr>
          <p:cNvSpPr/>
          <p:nvPr/>
        </p:nvSpPr>
        <p:spPr>
          <a:xfrm>
            <a:off x="822960" y="2274570"/>
            <a:ext cx="10605960" cy="49481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Frank Pfattheicher</a:t>
            </a:r>
            <a:endParaRPr lang="de-DE" sz="2800" b="0" strike="noStrike" spc="-1" dirty="0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Freier Softwareentwickler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de-DE" sz="2800" spc="-1" dirty="0">
                <a:solidFill>
                  <a:srgbClr val="000000"/>
                </a:solidFill>
                <a:latin typeface="Arial"/>
                <a:ea typeface="DejaVu Sans"/>
              </a:rPr>
              <a:t>Automatisierungstechnik, Azure, Embedded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de-DE" sz="28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de-DE" sz="2800" spc="-1" dirty="0">
                <a:solidFill>
                  <a:srgbClr val="000000"/>
                </a:solidFill>
              </a:rPr>
              <a:t>.NET UserGroup Karlsruhe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de-DE" sz="2800" spc="-1" dirty="0">
                <a:solidFill>
                  <a:srgbClr val="000000"/>
                </a:solidFill>
              </a:rPr>
              <a:t>mail fpf@dotnet-ka.de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de-DE" sz="2800" spc="-1" dirty="0">
                <a:solidFill>
                  <a:srgbClr val="000000"/>
                </a:solidFill>
              </a:rPr>
              <a:t>mobil 0172-7207196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de-DE" sz="28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de-DE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twitter</a:t>
            </a: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@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fpf_baden</a:t>
            </a:r>
            <a:endParaRPr lang="de-DE" sz="28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de-DE" sz="2800" spc="-1" dirty="0">
                <a:solidFill>
                  <a:srgbClr val="000000"/>
                </a:solidFill>
                <a:latin typeface="Arial"/>
                <a:ea typeface="DejaVu Sans"/>
              </a:rPr>
              <a:t>Skype  fpf@itbaden.de</a:t>
            </a:r>
            <a:endParaRPr lang="de-DE" sz="28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Linux - </a:t>
            </a:r>
            <a:r>
              <a:rPr lang="de-DE" sz="2800" b="1" spc="-1" dirty="0" err="1">
                <a:solidFill>
                  <a:srgbClr val="000000"/>
                </a:solidFill>
              </a:rPr>
              <a:t>VsCode</a:t>
            </a:r>
            <a:r>
              <a:rPr lang="de-DE" sz="2800" b="1" spc="-1" dirty="0">
                <a:solidFill>
                  <a:srgbClr val="000000"/>
                </a:solidFill>
              </a:rPr>
              <a:t> Konfiguration in </a:t>
            </a:r>
            <a:r>
              <a:rPr lang="de-DE" sz="2800" b="1" spc="-1" dirty="0" err="1">
                <a:solidFill>
                  <a:srgbClr val="000000"/>
                </a:solidFill>
              </a:rPr>
              <a:t>launch.json</a:t>
            </a:r>
            <a:endParaRPr lang="de-DE" sz="2800" b="1" spc="-1" dirty="0">
              <a:solidFill>
                <a:srgbClr val="000000"/>
              </a:solidFill>
            </a:endParaRP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".NET Core Remote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Attach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"type":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coreclr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attach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processId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"${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command:pickRemoteProcess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pipeTransport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{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pipeCwd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"${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workspaceFolder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pipeProgram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/bin/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pipeArgs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[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  <a:r>
              <a:rPr lang="de-DE" sz="28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pi</a:t>
            </a:r>
            <a:r>
              <a:rPr lang="de-DE" sz="28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@&lt;</a:t>
            </a:r>
            <a:r>
              <a:rPr lang="de-DE" sz="2800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IpAddr</a:t>
            </a:r>
            <a:r>
              <a:rPr lang="de-DE" sz="28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br>
              <a:rPr lang="de-DE" sz="2800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],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debuggerPath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"~/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vsdbg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vsdbg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3285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799"/>
            <a:ext cx="10829880" cy="56300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Linux – SSH </a:t>
            </a:r>
            <a:r>
              <a:rPr lang="de-DE" sz="2800" b="1" spc="-1" dirty="0" err="1">
                <a:solidFill>
                  <a:srgbClr val="000000"/>
                </a:solidFill>
              </a:rPr>
              <a:t>Credentials</a:t>
            </a:r>
            <a:r>
              <a:rPr lang="de-DE" sz="2800" b="1" spc="-1" dirty="0">
                <a:solidFill>
                  <a:srgbClr val="000000"/>
                </a:solidFill>
              </a:rPr>
              <a:t> anlegen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$ </a:t>
            </a:r>
            <a:r>
              <a:rPr lang="de-DE" sz="28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ssh-keygen</a:t>
            </a: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 -t </a:t>
            </a:r>
            <a:r>
              <a:rPr lang="de-DE" sz="28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rsa</a:t>
            </a: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 -b 2048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Generating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public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/private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rsa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key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pair.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Enter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file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in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which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to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save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the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key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(/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username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/.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id_rsa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): 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Enter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passphrase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empty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for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no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passphrase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): 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Enter same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passphrase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again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Your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identification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has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been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saved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in 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username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/.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id_rsa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Your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public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key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has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been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saved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in 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username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/.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/id_rsa.pub.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Copy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your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keys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to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the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target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$ </a:t>
            </a:r>
            <a:r>
              <a:rPr lang="de-DE" sz="28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ssh-copy-id</a:t>
            </a: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b="1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pi</a:t>
            </a:r>
            <a:r>
              <a:rPr lang="de-DE" sz="2800" b="1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@&lt;</a:t>
            </a:r>
            <a:r>
              <a:rPr lang="de-DE" sz="2800" b="1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RaspPiAddress</a:t>
            </a:r>
            <a:r>
              <a:rPr lang="de-DE" sz="2800" b="1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id@server's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password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2800" spc="-1" dirty="0" err="1">
                <a:solidFill>
                  <a:srgbClr val="7030A0"/>
                </a:solidFill>
                <a:latin typeface="Consolas" panose="020B0609020204030204" pitchFamily="49" charset="0"/>
              </a:rPr>
              <a:t>raspberry</a:t>
            </a:r>
            <a:endParaRPr lang="de-DE" sz="2800" spc="-1" dirty="0">
              <a:solidFill>
                <a:srgbClr val="7030A0"/>
              </a:solidFill>
              <a:latin typeface="Consolas" panose="020B0609020204030204" pitchFamily="49" charset="0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064699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799"/>
            <a:ext cx="10829880" cy="57308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Windows - </a:t>
            </a:r>
            <a:r>
              <a:rPr lang="de-DE" sz="2800" b="1" spc="-1" dirty="0" err="1">
                <a:solidFill>
                  <a:srgbClr val="000000"/>
                </a:solidFill>
              </a:rPr>
              <a:t>VsCode</a:t>
            </a:r>
            <a:r>
              <a:rPr lang="de-DE" sz="2800" b="1" spc="-1" dirty="0">
                <a:solidFill>
                  <a:srgbClr val="000000"/>
                </a:solidFill>
              </a:rPr>
              <a:t> Konfiguration in </a:t>
            </a:r>
            <a:r>
              <a:rPr lang="de-DE" sz="2800" b="1" spc="-1" dirty="0" err="1">
                <a:solidFill>
                  <a:srgbClr val="000000"/>
                </a:solidFill>
              </a:rPr>
              <a:t>launch.json</a:t>
            </a:r>
            <a:endParaRPr lang="de-DE" sz="2800" b="1" spc="-1" dirty="0">
              <a:solidFill>
                <a:srgbClr val="000000"/>
              </a:solidFill>
            </a:endParaRP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".NET Core Remote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Attach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"type":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coreclr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attach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processId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"${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command:pickRemoteProcess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pipeTransport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{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pipeCwd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"${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workspaceFolder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pipeProgram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</a:t>
            </a: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"</a:t>
            </a:r>
            <a:r>
              <a:rPr lang="en-US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c:\\Program Files\\</a:t>
            </a:r>
            <a:r>
              <a:rPr lang="en-US" sz="2800" b="1" spc="-1" dirty="0" err="1">
                <a:solidFill>
                  <a:srgbClr val="7030A0"/>
                </a:solidFill>
                <a:latin typeface="Consolas" panose="020B0609020204030204" pitchFamily="49" charset="0"/>
              </a:rPr>
              <a:t>PuTTY</a:t>
            </a:r>
            <a:r>
              <a:rPr lang="en-US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\\plink.exe</a:t>
            </a: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"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pipeArgs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[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		   "-</a:t>
            </a:r>
            <a:r>
              <a:rPr lang="de-DE" sz="2800" b="1" spc="-1" dirty="0" err="1">
                <a:solidFill>
                  <a:srgbClr val="7030A0"/>
                </a:solidFill>
                <a:latin typeface="Consolas" panose="020B0609020204030204" pitchFamily="49" charset="0"/>
              </a:rPr>
              <a:t>pw</a:t>
            </a: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", "</a:t>
            </a:r>
            <a:r>
              <a:rPr lang="de-DE" sz="2800" b="1" spc="-1" dirty="0" err="1">
                <a:solidFill>
                  <a:srgbClr val="7030A0"/>
                </a:solidFill>
                <a:latin typeface="Consolas" panose="020B0609020204030204" pitchFamily="49" charset="0"/>
              </a:rPr>
              <a:t>raspberry</a:t>
            </a: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",</a:t>
            </a:r>
            <a:b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@&lt;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IpAddr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],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debuggerPath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"~/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vsdbg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vsdbg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„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36683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799"/>
            <a:ext cx="10829880" cy="57308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4800" b="1" spc="-1" dirty="0">
                <a:solidFill>
                  <a:srgbClr val="000000"/>
                </a:solidFill>
              </a:rPr>
              <a:t>Das WIE ist jetzt geklärt.</a:t>
            </a: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4800" b="1" spc="-1" dirty="0">
                <a:solidFill>
                  <a:srgbClr val="000000"/>
                </a:solidFill>
              </a:rPr>
              <a:t>Jetzt kommt das WAS !</a:t>
            </a: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Ready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08352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Projektideen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r>
              <a:rPr lang="de-DE" sz="2800" b="1" dirty="0"/>
              <a:t>Hardware und das mit dem Löten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b="1" dirty="0"/>
              <a:t>Oder Minimalinvasiv über </a:t>
            </a:r>
          </a:p>
          <a:p>
            <a:endParaRPr lang="de-DE" sz="2800" dirty="0"/>
          </a:p>
          <a:p>
            <a:endParaRPr lang="de-DE" sz="2800" dirty="0"/>
          </a:p>
          <a:p>
            <a:r>
              <a:rPr lang="de-DE" sz="2800" b="1" dirty="0"/>
              <a:t>Hardware aber bitte ohne Löten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b="1" dirty="0" err="1"/>
              <a:t>GrovePi</a:t>
            </a:r>
            <a:endParaRPr lang="de-DE" sz="2800" b="1" dirty="0"/>
          </a:p>
          <a:p>
            <a:endParaRPr lang="de-DE" sz="2800" b="1" dirty="0"/>
          </a:p>
          <a:p>
            <a:endParaRPr lang="de-DE" sz="2800" b="1" dirty="0"/>
          </a:p>
          <a:p>
            <a:r>
              <a:rPr lang="de-DE" sz="2800" b="1" dirty="0"/>
              <a:t>Oder ganz ohne zusätzliche Hardware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b="1" dirty="0"/>
              <a:t>Infotafel (Kiosk-Display)</a:t>
            </a:r>
          </a:p>
          <a:p>
            <a:endParaRPr lang="de-DE" sz="280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2766" y="3613985"/>
            <a:ext cx="3929974" cy="221061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9070C93-8F16-4943-A5EA-BF92B84D9D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902" y="1728840"/>
            <a:ext cx="2913622" cy="198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9131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Anschluss finden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8D51012-1651-41E4-BB57-10C02F01FF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14" y="1563688"/>
            <a:ext cx="9857131" cy="587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9366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50422" y="301625"/>
            <a:ext cx="10247903" cy="1262063"/>
          </a:xfrm>
        </p:spPr>
        <p:txBody>
          <a:bodyPr/>
          <a:lstStyle/>
          <a:p>
            <a:r>
              <a:rPr lang="de-DE" dirty="0"/>
              <a:t>GPIO – Was ist denn das ?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7F6EF03-2BEB-4A77-88C0-D80BD6DF8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178684"/>
            <a:ext cx="12017395" cy="456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0549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Strom und Spannung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r>
              <a:rPr lang="de-DE" sz="2800" b="1" dirty="0"/>
              <a:t>Warum 5 Volt und 3,3 Volt?</a:t>
            </a:r>
          </a:p>
          <a:p>
            <a:endParaRPr lang="de-DE" sz="2800" dirty="0"/>
          </a:p>
          <a:p>
            <a:r>
              <a:rPr lang="de-DE" sz="2800" b="1" dirty="0"/>
              <a:t>5 Volt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Stromversorgung über USB</a:t>
            </a:r>
          </a:p>
          <a:p>
            <a:endParaRPr lang="de-DE" sz="2800" b="1" dirty="0"/>
          </a:p>
          <a:p>
            <a:r>
              <a:rPr lang="de-DE" sz="2800" b="1" dirty="0"/>
              <a:t>3,3 Volt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Stromverbrauch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Geschwindigkeit</a:t>
            </a:r>
          </a:p>
          <a:p>
            <a:endParaRPr lang="de-DE" sz="2800" dirty="0"/>
          </a:p>
          <a:p>
            <a:r>
              <a:rPr lang="de-DE" sz="2800" b="1" dirty="0"/>
              <a:t>Lösung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Pegelwandler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Relais-Boards</a:t>
            </a:r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40517623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Bits und Bytes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  <a:p>
            <a:pPr lvl="2"/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IsSet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word,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bit)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2"/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Set(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word,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bit,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value)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2"/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endParaRPr lang="de-DE" sz="2800" dirty="0"/>
          </a:p>
          <a:p>
            <a:endParaRPr lang="de-DE" sz="2800" dirty="0"/>
          </a:p>
          <a:p>
            <a:endParaRPr lang="de-DE" sz="2800" dirty="0"/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029643"/>
              </p:ext>
            </p:extLst>
          </p:nvPr>
        </p:nvGraphicFramePr>
        <p:xfrm>
          <a:off x="6143703" y="2741305"/>
          <a:ext cx="506256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632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107733"/>
              </p:ext>
            </p:extLst>
          </p:nvPr>
        </p:nvGraphicFramePr>
        <p:xfrm>
          <a:off x="751337" y="2741305"/>
          <a:ext cx="506256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632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5" name="Gerade Verbindung mit Pfeil 4"/>
          <p:cNvCxnSpPr/>
          <p:nvPr/>
        </p:nvCxnSpPr>
        <p:spPr>
          <a:xfrm flipV="1">
            <a:off x="8674984" y="2077055"/>
            <a:ext cx="2531279" cy="11149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9521278" y="1756836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Nibble</a:t>
            </a:r>
          </a:p>
        </p:txBody>
      </p:sp>
      <p:cxnSp>
        <p:nvCxnSpPr>
          <p:cNvPr id="11" name="Gerade Verbindung mit Pfeil 10"/>
          <p:cNvCxnSpPr/>
          <p:nvPr/>
        </p:nvCxnSpPr>
        <p:spPr>
          <a:xfrm flipV="1">
            <a:off x="6143703" y="2308977"/>
            <a:ext cx="5062559" cy="371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/>
        </p:nvSpPr>
        <p:spPr>
          <a:xfrm>
            <a:off x="6989998" y="193964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Byte</a:t>
            </a:r>
          </a:p>
        </p:txBody>
      </p:sp>
      <p:cxnSp>
        <p:nvCxnSpPr>
          <p:cNvPr id="15" name="Gerade Verbindung mit Pfeil 14"/>
          <p:cNvCxnSpPr/>
          <p:nvPr/>
        </p:nvCxnSpPr>
        <p:spPr>
          <a:xfrm flipV="1">
            <a:off x="751337" y="2511361"/>
            <a:ext cx="10454926" cy="43419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/>
          <p:cNvSpPr txBox="1"/>
          <p:nvPr/>
        </p:nvSpPr>
        <p:spPr>
          <a:xfrm>
            <a:off x="1387813" y="2120008"/>
            <a:ext cx="3780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Word (</a:t>
            </a:r>
            <a:r>
              <a:rPr lang="de-DE" dirty="0" err="1"/>
              <a:t>ushort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99639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Bits und Bytes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  <a:p>
            <a:pPr lvl="2"/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IsSet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word,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bit)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(word &amp;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)(1 &lt;&lt; bit)) != 0;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2"/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Set(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word,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bit,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value)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?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(word |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(1 &lt;&lt; bit))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: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(word &amp; ~(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ushort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(1 &lt;&lt; bit));</a:t>
            </a:r>
          </a:p>
          <a:p>
            <a:pPr lvl="2"/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2"/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endParaRPr lang="de-DE" sz="2800" dirty="0"/>
          </a:p>
          <a:p>
            <a:endParaRPr lang="de-DE" sz="2800" dirty="0"/>
          </a:p>
          <a:p>
            <a:endParaRPr lang="de-DE" sz="2800" dirty="0"/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029643"/>
              </p:ext>
            </p:extLst>
          </p:nvPr>
        </p:nvGraphicFramePr>
        <p:xfrm>
          <a:off x="6143703" y="2741305"/>
          <a:ext cx="506256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632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107733"/>
              </p:ext>
            </p:extLst>
          </p:nvPr>
        </p:nvGraphicFramePr>
        <p:xfrm>
          <a:off x="751337" y="2741305"/>
          <a:ext cx="506256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632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28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5" name="Gerade Verbindung mit Pfeil 4"/>
          <p:cNvCxnSpPr/>
          <p:nvPr/>
        </p:nvCxnSpPr>
        <p:spPr>
          <a:xfrm flipV="1">
            <a:off x="8674984" y="2077055"/>
            <a:ext cx="2531279" cy="11149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9521278" y="1756836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Nibble</a:t>
            </a:r>
          </a:p>
        </p:txBody>
      </p:sp>
      <p:cxnSp>
        <p:nvCxnSpPr>
          <p:cNvPr id="11" name="Gerade Verbindung mit Pfeil 10"/>
          <p:cNvCxnSpPr/>
          <p:nvPr/>
        </p:nvCxnSpPr>
        <p:spPr>
          <a:xfrm flipV="1">
            <a:off x="6143703" y="2308977"/>
            <a:ext cx="5062559" cy="371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/>
        </p:nvSpPr>
        <p:spPr>
          <a:xfrm>
            <a:off x="6989998" y="193964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Byte</a:t>
            </a:r>
          </a:p>
        </p:txBody>
      </p:sp>
      <p:cxnSp>
        <p:nvCxnSpPr>
          <p:cNvPr id="15" name="Gerade Verbindung mit Pfeil 14"/>
          <p:cNvCxnSpPr/>
          <p:nvPr/>
        </p:nvCxnSpPr>
        <p:spPr>
          <a:xfrm flipV="1">
            <a:off x="751337" y="2511361"/>
            <a:ext cx="10454926" cy="43419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/>
          <p:cNvSpPr txBox="1"/>
          <p:nvPr/>
        </p:nvSpPr>
        <p:spPr>
          <a:xfrm>
            <a:off x="1387813" y="2120008"/>
            <a:ext cx="3780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Word (</a:t>
            </a:r>
            <a:r>
              <a:rPr lang="de-DE" dirty="0" err="1"/>
              <a:t>ushort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91415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1803240" y="301320"/>
            <a:ext cx="95932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spc="-1" dirty="0">
                <a:solidFill>
                  <a:srgbClr val="000000"/>
                </a:solidFill>
              </a:rPr>
              <a:t>Bestellt – Da </a:t>
            </a:r>
            <a:r>
              <a:rPr lang="de-DE" sz="4400" spc="-1" dirty="0">
                <a:solidFill>
                  <a:srgbClr val="000000"/>
                </a:solidFill>
                <a:latin typeface="Wingdings"/>
              </a:rPr>
              <a:t></a:t>
            </a:r>
            <a:endParaRPr lang="de-DE" sz="4400" spc="-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6996500-89C3-478B-8635-3768FE1CB527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456200" y="1920240"/>
            <a:ext cx="9084600" cy="51908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937181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 err="1"/>
              <a:t>Interop</a:t>
            </a:r>
            <a:endParaRPr lang="de-DE" dirty="0"/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39" y="1828800"/>
            <a:ext cx="11399285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endParaRPr lang="de-DE" sz="4000" b="1" spc="-1" dirty="0">
              <a:solidFill>
                <a:srgbClr val="000000"/>
              </a:solidFill>
            </a:endParaRPr>
          </a:p>
          <a:p>
            <a:r>
              <a:rPr lang="de-DE" sz="4000" b="1" spc="-1" dirty="0">
                <a:solidFill>
                  <a:srgbClr val="000000"/>
                </a:solidFill>
              </a:rPr>
              <a:t>Wie unter Windows</a:t>
            </a:r>
          </a:p>
          <a:p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DllImport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"libc.so.6"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00FF"/>
                </a:solidFill>
                <a:latin typeface="Consolas" panose="020B0609020204030204" pitchFamily="49" charset="0"/>
              </a:rPr>
              <a:t>extern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open(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file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mode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/*, </a:t>
            </a:r>
            <a:r>
              <a:rPr lang="de-DE" dirty="0" err="1">
                <a:solidFill>
                  <a:srgbClr val="008000"/>
                </a:solidFill>
                <a:latin typeface="Consolas" panose="020B0609020204030204" pitchFamily="49" charset="0"/>
              </a:rPr>
              <a:t>int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8000"/>
                </a:solidFill>
                <a:latin typeface="Consolas" panose="020B0609020204030204" pitchFamily="49" charset="0"/>
              </a:rPr>
              <a:t>permissions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 */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DllImport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"libc.so.6"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extern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close(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file);</a:t>
            </a:r>
          </a:p>
          <a:p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DllImport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"libc.so.6"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SetLastError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extern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read(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file,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		        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MarshalAs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UnmanagedType.LPArray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)]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byte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addr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count);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DllImport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"libwiringPi.so"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EntryPoint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</a:rPr>
              <a:t>pinMode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)] 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de-DE" dirty="0" err="1">
                <a:solidFill>
                  <a:srgbClr val="008000"/>
                </a:solidFill>
                <a:latin typeface="Consolas" panose="020B0609020204030204" pitchFamily="49" charset="0"/>
              </a:rPr>
              <a:t>Uses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8000"/>
                </a:solidFill>
                <a:latin typeface="Consolas" panose="020B0609020204030204" pitchFamily="49" charset="0"/>
              </a:rPr>
              <a:t>Gpio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8000"/>
                </a:solidFill>
                <a:latin typeface="Consolas" panose="020B0609020204030204" pitchFamily="49" charset="0"/>
              </a:rPr>
              <a:t>pin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8000"/>
                </a:solidFill>
                <a:latin typeface="Consolas" panose="020B0609020204030204" pitchFamily="49" charset="0"/>
              </a:rPr>
              <a:t>numbers</a:t>
            </a:r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00FF"/>
                </a:solidFill>
                <a:latin typeface="Consolas" panose="020B0609020204030204" pitchFamily="49" charset="0"/>
              </a:rPr>
              <a:t>extern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PinMode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pin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mode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de-DE" sz="9600" b="1" spc="-1" dirty="0">
              <a:solidFill>
                <a:srgbClr val="000000"/>
              </a:solidFill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endParaRPr lang="de-DE" sz="2800" dirty="0"/>
          </a:p>
          <a:p>
            <a:endParaRPr lang="de-DE" sz="2800" dirty="0"/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8298501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IoT Hello World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39" y="1828800"/>
            <a:ext cx="11399285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endParaRPr lang="de-DE" sz="9600" b="1" spc="-1" dirty="0">
              <a:solidFill>
                <a:srgbClr val="000000"/>
              </a:solidFill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endParaRPr lang="de-DE" sz="2800" dirty="0"/>
          </a:p>
          <a:p>
            <a:endParaRPr lang="de-DE" sz="2800" dirty="0"/>
          </a:p>
          <a:p>
            <a:endParaRPr lang="de-DE" sz="28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364CD4E-F81D-436A-BFE2-8712D6C284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91"/>
          <a:stretch/>
        </p:blipFill>
        <p:spPr>
          <a:xfrm>
            <a:off x="599038" y="2138146"/>
            <a:ext cx="4444074" cy="466573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2685C2B2-AA23-4A11-ADD9-915A2C550F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925" t="1239" r="40265" b="63252"/>
          <a:stretch/>
        </p:blipFill>
        <p:spPr>
          <a:xfrm rot="5598627">
            <a:off x="9260310" y="2476497"/>
            <a:ext cx="1058113" cy="1578053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26A0C958-BE2C-47F5-BF87-F9749CB903C8}"/>
              </a:ext>
            </a:extLst>
          </p:cNvPr>
          <p:cNvCxnSpPr>
            <a:cxnSpLocks/>
          </p:cNvCxnSpPr>
          <p:nvPr/>
        </p:nvCxnSpPr>
        <p:spPr>
          <a:xfrm>
            <a:off x="4038600" y="3398520"/>
            <a:ext cx="5013960" cy="0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C772D2D3-6D7B-4B3C-8D55-75852F4A08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214" t="40535" r="38867" b="38288"/>
          <a:stretch/>
        </p:blipFill>
        <p:spPr>
          <a:xfrm rot="936516">
            <a:off x="6245035" y="2978392"/>
            <a:ext cx="1115627" cy="936590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06B54992-10AD-4264-949B-923D13C0C0C9}"/>
              </a:ext>
            </a:extLst>
          </p:cNvPr>
          <p:cNvCxnSpPr>
            <a:cxnSpLocks/>
          </p:cNvCxnSpPr>
          <p:nvPr/>
        </p:nvCxnSpPr>
        <p:spPr>
          <a:xfrm>
            <a:off x="4038600" y="3139440"/>
            <a:ext cx="4991100" cy="0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6281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Autostart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53852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20000"/>
          </a:bodyPr>
          <a:lstStyle/>
          <a:p>
            <a:r>
              <a:rPr lang="de-DE" sz="4000" b="1" spc="-1" dirty="0">
                <a:solidFill>
                  <a:srgbClr val="000000"/>
                </a:solidFill>
              </a:rPr>
              <a:t>Autostart	</a:t>
            </a:r>
            <a:r>
              <a:rPr lang="de-DE" sz="4000" b="1" spc="-1" dirty="0">
                <a:solidFill>
                  <a:schemeClr val="bg1">
                    <a:lumMod val="50000"/>
                  </a:schemeClr>
                </a:solidFill>
              </a:rPr>
              <a:t>(Windows </a:t>
            </a:r>
            <a:r>
              <a:rPr lang="de-DE" sz="4000" b="1" spc="-1" dirty="0" err="1">
                <a:solidFill>
                  <a:schemeClr val="bg1">
                    <a:lumMod val="50000"/>
                  </a:schemeClr>
                </a:solidFill>
              </a:rPr>
              <a:t>shell:startup</a:t>
            </a:r>
            <a:r>
              <a:rPr lang="de-DE" sz="4000" b="1" spc="-1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lvl="1"/>
            <a:endParaRPr lang="de-DE" sz="2400" b="1" spc="-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de-DE" sz="2400" b="1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crontab</a:t>
            </a:r>
            <a:r>
              <a:rPr lang="de-DE" sz="2400" b="1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–e</a:t>
            </a:r>
          </a:p>
          <a:p>
            <a:pPr lvl="1"/>
            <a:r>
              <a:rPr lang="de-DE" sz="2400" b="1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@reboot /</a:t>
            </a:r>
            <a:r>
              <a:rPr lang="de-DE" sz="2400" b="1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usr</a:t>
            </a:r>
            <a:r>
              <a:rPr lang="de-DE" sz="2400" b="1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sz="2400" b="1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pi</a:t>
            </a:r>
            <a:r>
              <a:rPr lang="de-DE" sz="2400" b="1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sz="2400" b="1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endParaRPr lang="de-DE" sz="2400" b="1" spc="-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lvl="1"/>
            <a:endParaRPr lang="de-DE" sz="2400" b="1" spc="-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lvl="1"/>
            <a:endParaRPr lang="de-DE" sz="2400" b="1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sz="4000" b="1" spc="-1" dirty="0" err="1">
                <a:solidFill>
                  <a:srgbClr val="000000"/>
                </a:solidFill>
              </a:rPr>
              <a:t>Daemon</a:t>
            </a:r>
            <a:r>
              <a:rPr lang="de-DE" sz="4000" b="1" spc="-1" dirty="0">
                <a:solidFill>
                  <a:srgbClr val="000000"/>
                </a:solidFill>
              </a:rPr>
              <a:t>	</a:t>
            </a:r>
            <a:r>
              <a:rPr lang="de-DE" sz="4000" b="1" spc="-1" dirty="0">
                <a:solidFill>
                  <a:schemeClr val="bg1">
                    <a:lumMod val="50000"/>
                  </a:schemeClr>
                </a:solidFill>
              </a:rPr>
              <a:t>(Windows Service)</a:t>
            </a:r>
          </a:p>
          <a:p>
            <a:endParaRPr lang="en-US" sz="2800" b="1" spc="-1" dirty="0">
              <a:solidFill>
                <a:srgbClr val="000000"/>
              </a:solidFill>
            </a:endParaRPr>
          </a:p>
          <a:p>
            <a:r>
              <a:rPr lang="en-US" sz="2800" b="1" spc="-1" dirty="0" err="1">
                <a:solidFill>
                  <a:srgbClr val="000000"/>
                </a:solidFill>
              </a:rPr>
              <a:t>Servicebeschreibung</a:t>
            </a:r>
            <a:r>
              <a:rPr lang="en-US" sz="2800" b="1" spc="-1" dirty="0">
                <a:solidFill>
                  <a:srgbClr val="000000"/>
                </a:solidFill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</a:rPr>
              <a:t>erstellen</a:t>
            </a:r>
            <a:r>
              <a:rPr lang="en-US" sz="2800" b="1" spc="-1" dirty="0">
                <a:solidFill>
                  <a:srgbClr val="000000"/>
                </a:solidFill>
              </a:rPr>
              <a:t>: </a:t>
            </a:r>
            <a:r>
              <a:rPr lang="en-US" sz="2800" b="1" spc="-1" dirty="0">
                <a:solidFill>
                  <a:schemeClr val="accent1">
                    <a:lumMod val="75000"/>
                  </a:schemeClr>
                </a:solidFill>
              </a:rPr>
              <a:t>/lib/</a:t>
            </a:r>
            <a:r>
              <a:rPr lang="en-US" sz="2800" b="1" spc="-1" dirty="0" err="1">
                <a:solidFill>
                  <a:schemeClr val="accent1">
                    <a:lumMod val="75000"/>
                  </a:schemeClr>
                </a:solidFill>
              </a:rPr>
              <a:t>systemd</a:t>
            </a:r>
            <a:r>
              <a:rPr lang="en-US" sz="2800" b="1" spc="-1" dirty="0">
                <a:solidFill>
                  <a:schemeClr val="accent1">
                    <a:lumMod val="75000"/>
                  </a:schemeClr>
                </a:solidFill>
              </a:rPr>
              <a:t>/system/</a:t>
            </a:r>
            <a:r>
              <a:rPr lang="en-US" sz="2800" b="1" i="1" spc="-1" dirty="0" err="1">
                <a:solidFill>
                  <a:schemeClr val="accent1">
                    <a:lumMod val="75000"/>
                  </a:schemeClr>
                </a:solidFill>
              </a:rPr>
              <a:t>name</a:t>
            </a:r>
            <a:r>
              <a:rPr lang="en-US" sz="2800" b="1" spc="-1" dirty="0" err="1">
                <a:solidFill>
                  <a:schemeClr val="accent1">
                    <a:lumMod val="75000"/>
                  </a:schemeClr>
                </a:solidFill>
              </a:rPr>
              <a:t>.service</a:t>
            </a:r>
            <a:endParaRPr lang="en-US" sz="2800" b="1" spc="-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2800" b="1" spc="-1" dirty="0">
              <a:solidFill>
                <a:srgbClr val="000000"/>
              </a:solidFill>
            </a:endParaRPr>
          </a:p>
          <a:p>
            <a:pPr lvl="1"/>
            <a:r>
              <a:rPr lang="en-US" sz="24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[Service]</a:t>
            </a:r>
          </a:p>
          <a:p>
            <a:pPr lvl="1"/>
            <a:r>
              <a:rPr lang="en-US" sz="24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Type=simple</a:t>
            </a:r>
          </a:p>
          <a:p>
            <a:pPr lvl="1"/>
            <a:r>
              <a:rPr lang="en-US" sz="24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ExecStart</a:t>
            </a:r>
            <a:r>
              <a:rPr lang="en-US" sz="24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=/</a:t>
            </a:r>
            <a:r>
              <a:rPr lang="en-US" sz="24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usr</a:t>
            </a:r>
            <a:r>
              <a:rPr lang="en-US" sz="24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/pi/</a:t>
            </a:r>
            <a:r>
              <a:rPr lang="en-US" sz="2400" b="1" i="1" spc="-1" dirty="0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</a:p>
          <a:p>
            <a:pPr lvl="1"/>
            <a:r>
              <a:rPr lang="de-DE" sz="24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de-DE" sz="24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Install</a:t>
            </a:r>
            <a:r>
              <a:rPr lang="de-DE" sz="24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lvl="1"/>
            <a:r>
              <a:rPr lang="de-DE" sz="24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WantedBy</a:t>
            </a:r>
            <a:r>
              <a:rPr lang="de-DE" sz="24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=multi-</a:t>
            </a:r>
            <a:r>
              <a:rPr lang="de-DE" sz="24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user.target</a:t>
            </a:r>
            <a:endParaRPr lang="de-DE" sz="2400" b="1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endParaRPr lang="de-DE" sz="2400" b="1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de-DE" sz="2400" b="1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systemctl</a:t>
            </a:r>
            <a:r>
              <a:rPr lang="de-DE" sz="2400" b="1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de-DE" sz="2400" b="1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start</a:t>
            </a:r>
            <a:r>
              <a:rPr lang="de-DE" sz="2400" b="1" spc="-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de-DE" sz="2400" b="1" i="1" spc="-1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endParaRPr lang="de-DE" sz="2400" b="1" i="1" spc="-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endParaRPr lang="de-DE" sz="2800" dirty="0"/>
          </a:p>
          <a:p>
            <a:endParaRPr lang="de-DE" sz="2800" dirty="0"/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6546962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Tipps und Hinweise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53852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r>
              <a:rPr lang="de-DE" sz="4000" b="1" spc="-1" dirty="0">
                <a:solidFill>
                  <a:srgbClr val="000000"/>
                </a:solidFill>
              </a:rPr>
              <a:t>Ausschalten </a:t>
            </a:r>
            <a:r>
              <a:rPr lang="de-DE" sz="4000" b="1" spc="-1" dirty="0">
                <a:solidFill>
                  <a:srgbClr val="000000"/>
                </a:solidFill>
                <a:sym typeface="Wingdings" panose="05000000000000000000" pitchFamily="2" charset="2"/>
              </a:rPr>
              <a:t></a:t>
            </a:r>
          </a:p>
          <a:p>
            <a:endParaRPr lang="de-DE" sz="4000" b="1" spc="-1" dirty="0">
              <a:solidFill>
                <a:srgbClr val="000000"/>
              </a:solidFill>
              <a:sym typeface="Wingdings" panose="05000000000000000000" pitchFamily="2" charset="2"/>
            </a:endParaRPr>
          </a:p>
          <a:p>
            <a:r>
              <a:rPr lang="de-DE" sz="4000" b="1" spc="-1" dirty="0">
                <a:solidFill>
                  <a:srgbClr val="000000"/>
                </a:solidFill>
                <a:sym typeface="Wingdings" panose="05000000000000000000" pitchFamily="2" charset="2"/>
              </a:rPr>
              <a:t>SD-Karten</a:t>
            </a:r>
          </a:p>
          <a:p>
            <a:endParaRPr lang="de-DE" sz="4000" b="1" spc="-1" dirty="0">
              <a:solidFill>
                <a:srgbClr val="000000"/>
              </a:solidFill>
              <a:sym typeface="Wingdings" panose="05000000000000000000" pitchFamily="2" charset="2"/>
            </a:endParaRPr>
          </a:p>
          <a:p>
            <a:r>
              <a:rPr lang="de-DE" sz="4000" b="1" spc="-1" dirty="0">
                <a:solidFill>
                  <a:srgbClr val="000000"/>
                </a:solidFill>
                <a:sym typeface="Wingdings" panose="05000000000000000000" pitchFamily="2" charset="2"/>
              </a:rPr>
              <a:t>Dateifreigabe (Samba)</a:t>
            </a:r>
          </a:p>
          <a:p>
            <a:endParaRPr lang="de-DE" sz="4000" b="1" spc="-1" dirty="0">
              <a:solidFill>
                <a:srgbClr val="000000"/>
              </a:solidFill>
              <a:sym typeface="Wingdings" panose="05000000000000000000" pitchFamily="2" charset="2"/>
            </a:endParaRPr>
          </a:p>
          <a:p>
            <a:r>
              <a:rPr lang="de-DE" sz="4000" b="1" spc="-1" dirty="0">
                <a:solidFill>
                  <a:srgbClr val="000000"/>
                </a:solidFill>
                <a:sym typeface="Wingdings" panose="05000000000000000000" pitchFamily="2" charset="2"/>
              </a:rPr>
              <a:t>Stromversorgung</a:t>
            </a:r>
          </a:p>
          <a:p>
            <a:endParaRPr lang="de-DE" sz="4000" b="1" spc="-1" dirty="0">
              <a:solidFill>
                <a:srgbClr val="000000"/>
              </a:solidFill>
              <a:sym typeface="Wingdings" panose="05000000000000000000" pitchFamily="2" charset="2"/>
            </a:endParaRPr>
          </a:p>
          <a:p>
            <a:r>
              <a:rPr lang="de-DE" sz="4000" b="1" spc="-1" dirty="0">
                <a:solidFill>
                  <a:srgbClr val="000000"/>
                </a:solidFill>
                <a:sym typeface="Wingdings" panose="05000000000000000000" pitchFamily="2" charset="2"/>
              </a:rPr>
              <a:t>Zubehör</a:t>
            </a:r>
          </a:p>
          <a:p>
            <a:endParaRPr lang="de-DE" sz="4000" b="1" i="1" spc="-1" dirty="0">
              <a:solidFill>
                <a:srgbClr val="000000"/>
              </a:solidFill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sz="2400" b="1" i="1" spc="-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endParaRPr lang="de-DE" sz="2800" dirty="0"/>
          </a:p>
          <a:p>
            <a:endParaRPr lang="de-DE" sz="2800" dirty="0"/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9494424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532012" y="3287209"/>
            <a:ext cx="6461517" cy="21529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13800" b="1" spc="-1" dirty="0">
                <a:solidFill>
                  <a:srgbClr val="000000"/>
                </a:solidFill>
              </a:rPr>
              <a:t>Fragen</a:t>
            </a:r>
            <a:endParaRPr lang="de-DE" sz="28700" spc="-1" dirty="0">
              <a:solidFill>
                <a:srgbClr val="000000"/>
              </a:solidFill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Danke</a:t>
            </a:r>
            <a:endParaRPr lang="de-DE" sz="4400" b="0" strike="noStrike" spc="-1" dirty="0">
              <a:latin typeface="Arial"/>
            </a:endParaRPr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80417A95-1EF8-421D-93F6-DE0E4758FC66}"/>
              </a:ext>
            </a:extLst>
          </p:cNvPr>
          <p:cNvSpPr/>
          <p:nvPr/>
        </p:nvSpPr>
        <p:spPr>
          <a:xfrm>
            <a:off x="456285" y="2021711"/>
            <a:ext cx="1823927" cy="5305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3200" spc="-1" dirty="0" err="1">
                <a:solidFill>
                  <a:srgbClr val="000000"/>
                </a:solidFill>
              </a:rPr>
              <a:t>PInvoke</a:t>
            </a:r>
            <a:endParaRPr lang="de-DE" sz="4000" spc="-1" dirty="0">
              <a:solidFill>
                <a:srgbClr val="000000"/>
              </a:solidFill>
            </a:endParaRPr>
          </a:p>
        </p:txBody>
      </p:sp>
      <p:sp>
        <p:nvSpPr>
          <p:cNvPr id="5" name="CustomShape 1">
            <a:extLst>
              <a:ext uri="{FF2B5EF4-FFF2-40B4-BE49-F238E27FC236}">
                <a16:creationId xmlns:a16="http://schemas.microsoft.com/office/drawing/2014/main" id="{C8724F05-AD10-4DB2-851B-EDCFE9592E9C}"/>
              </a:ext>
            </a:extLst>
          </p:cNvPr>
          <p:cNvSpPr/>
          <p:nvPr/>
        </p:nvSpPr>
        <p:spPr>
          <a:xfrm>
            <a:off x="8774625" y="5918521"/>
            <a:ext cx="1823927" cy="5305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3200" spc="-1" dirty="0">
                <a:solidFill>
                  <a:srgbClr val="000000"/>
                </a:solidFill>
              </a:rPr>
              <a:t>3v3 vs. 5V</a:t>
            </a:r>
            <a:endParaRPr lang="de-DE" sz="4000" spc="-1" dirty="0">
              <a:solidFill>
                <a:srgbClr val="000000"/>
              </a:solidFill>
            </a:endParaRP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B75E7A34-CB4D-46C6-A23E-372385B36BD6}"/>
              </a:ext>
            </a:extLst>
          </p:cNvPr>
          <p:cNvSpPr/>
          <p:nvPr/>
        </p:nvSpPr>
        <p:spPr>
          <a:xfrm>
            <a:off x="456285" y="5653267"/>
            <a:ext cx="2470182" cy="5305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3200" spc="-1" dirty="0">
                <a:solidFill>
                  <a:srgbClr val="000000"/>
                </a:solidFill>
              </a:rPr>
              <a:t>--</a:t>
            </a:r>
            <a:r>
              <a:rPr lang="de-DE" sz="3200" spc="-1" dirty="0" err="1">
                <a:solidFill>
                  <a:srgbClr val="000000"/>
                </a:solidFill>
              </a:rPr>
              <a:t>self-contained</a:t>
            </a:r>
            <a:endParaRPr lang="de-DE" sz="4000" spc="-1" dirty="0">
              <a:solidFill>
                <a:srgbClr val="000000"/>
              </a:solidFill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B75E7A34-CB4D-46C6-A23E-372385B36BD6}"/>
              </a:ext>
            </a:extLst>
          </p:cNvPr>
          <p:cNvSpPr/>
          <p:nvPr/>
        </p:nvSpPr>
        <p:spPr>
          <a:xfrm>
            <a:off x="4692904" y="3209953"/>
            <a:ext cx="1823927" cy="5305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3200" spc="-1" dirty="0">
                <a:solidFill>
                  <a:srgbClr val="000000"/>
                </a:solidFill>
              </a:rPr>
              <a:t>Docker</a:t>
            </a:r>
            <a:endParaRPr lang="de-DE" sz="4000" spc="-1" dirty="0">
              <a:solidFill>
                <a:srgbClr val="000000"/>
              </a:solidFill>
            </a:endParaRPr>
          </a:p>
        </p:txBody>
      </p:sp>
      <p:sp>
        <p:nvSpPr>
          <p:cNvPr id="8" name="CustomShape 1">
            <a:extLst>
              <a:ext uri="{FF2B5EF4-FFF2-40B4-BE49-F238E27FC236}">
                <a16:creationId xmlns:a16="http://schemas.microsoft.com/office/drawing/2014/main" id="{B75E7A34-CB4D-46C6-A23E-372385B36BD6}"/>
              </a:ext>
            </a:extLst>
          </p:cNvPr>
          <p:cNvSpPr/>
          <p:nvPr/>
        </p:nvSpPr>
        <p:spPr>
          <a:xfrm>
            <a:off x="3850221" y="5271249"/>
            <a:ext cx="1823927" cy="5305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3200" spc="-1" dirty="0">
                <a:solidFill>
                  <a:srgbClr val="000000"/>
                </a:solidFill>
              </a:rPr>
              <a:t>Mono</a:t>
            </a:r>
            <a:endParaRPr lang="de-DE" sz="4000" spc="-1" dirty="0">
              <a:solidFill>
                <a:srgbClr val="000000"/>
              </a:solidFill>
            </a:endParaRPr>
          </a:p>
        </p:txBody>
      </p:sp>
      <p:sp>
        <p:nvSpPr>
          <p:cNvPr id="9" name="CustomShape 1">
            <a:extLst>
              <a:ext uri="{FF2B5EF4-FFF2-40B4-BE49-F238E27FC236}">
                <a16:creationId xmlns:a16="http://schemas.microsoft.com/office/drawing/2014/main" id="{586F35F5-AA7D-451C-A58E-2E15C9F5747C}"/>
              </a:ext>
            </a:extLst>
          </p:cNvPr>
          <p:cNvSpPr/>
          <p:nvPr/>
        </p:nvSpPr>
        <p:spPr>
          <a:xfrm>
            <a:off x="8774625" y="3563655"/>
            <a:ext cx="1457252" cy="44205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3200" spc="-1" dirty="0">
                <a:solidFill>
                  <a:srgbClr val="000000"/>
                </a:solidFill>
              </a:rPr>
              <a:t>PWM</a:t>
            </a:r>
            <a:endParaRPr lang="de-DE" sz="4000" spc="-1" dirty="0">
              <a:solidFill>
                <a:srgbClr val="000000"/>
              </a:solidFill>
            </a:endParaRPr>
          </a:p>
        </p:txBody>
      </p:sp>
      <p:sp>
        <p:nvSpPr>
          <p:cNvPr id="10" name="CustomShape 1">
            <a:extLst>
              <a:ext uri="{FF2B5EF4-FFF2-40B4-BE49-F238E27FC236}">
                <a16:creationId xmlns:a16="http://schemas.microsoft.com/office/drawing/2014/main" id="{C89932B2-14BD-48C4-87FA-7D8869FA4FCF}"/>
              </a:ext>
            </a:extLst>
          </p:cNvPr>
          <p:cNvSpPr/>
          <p:nvPr/>
        </p:nvSpPr>
        <p:spPr>
          <a:xfrm>
            <a:off x="7091962" y="2419611"/>
            <a:ext cx="1457252" cy="44205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3200" spc="-1" dirty="0" err="1">
                <a:solidFill>
                  <a:srgbClr val="000000"/>
                </a:solidFill>
              </a:rPr>
              <a:t>armhf</a:t>
            </a:r>
            <a:endParaRPr lang="de-DE" sz="4000" spc="-1" dirty="0">
              <a:solidFill>
                <a:srgbClr val="000000"/>
              </a:solidFill>
            </a:endParaRPr>
          </a:p>
        </p:txBody>
      </p:sp>
      <p:sp>
        <p:nvSpPr>
          <p:cNvPr id="12" name="CustomShape 1">
            <a:extLst>
              <a:ext uri="{FF2B5EF4-FFF2-40B4-BE49-F238E27FC236}">
                <a16:creationId xmlns:a16="http://schemas.microsoft.com/office/drawing/2014/main" id="{BC484490-65BA-43A9-BF2E-5D6888370095}"/>
              </a:ext>
            </a:extLst>
          </p:cNvPr>
          <p:cNvSpPr/>
          <p:nvPr/>
        </p:nvSpPr>
        <p:spPr>
          <a:xfrm>
            <a:off x="2155444" y="2695308"/>
            <a:ext cx="1823927" cy="5305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3200" spc="-1" dirty="0" err="1">
                <a:solidFill>
                  <a:srgbClr val="000000"/>
                </a:solidFill>
              </a:rPr>
              <a:t>apt-get</a:t>
            </a:r>
            <a:endParaRPr lang="de-DE" sz="4000" spc="-1" dirty="0">
              <a:solidFill>
                <a:srgbClr val="000000"/>
              </a:solidFill>
            </a:endParaRPr>
          </a:p>
        </p:txBody>
      </p:sp>
      <p:sp>
        <p:nvSpPr>
          <p:cNvPr id="13" name="CustomShape 1">
            <a:extLst>
              <a:ext uri="{FF2B5EF4-FFF2-40B4-BE49-F238E27FC236}">
                <a16:creationId xmlns:a16="http://schemas.microsoft.com/office/drawing/2014/main" id="{7D1EAA43-F411-4654-93E4-080A21767847}"/>
              </a:ext>
            </a:extLst>
          </p:cNvPr>
          <p:cNvSpPr/>
          <p:nvPr/>
        </p:nvSpPr>
        <p:spPr>
          <a:xfrm>
            <a:off x="4480839" y="1914051"/>
            <a:ext cx="1823927" cy="5305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3200" spc="-1" dirty="0" err="1">
                <a:solidFill>
                  <a:srgbClr val="000000"/>
                </a:solidFill>
              </a:rPr>
              <a:t>sudo</a:t>
            </a:r>
            <a:endParaRPr lang="de-DE" sz="4000" spc="-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14403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599040" y="301320"/>
            <a:ext cx="10797480" cy="58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spc="-1" dirty="0">
                <a:solidFill>
                  <a:srgbClr val="000000"/>
                </a:solidFill>
              </a:rPr>
              <a:t>Links</a:t>
            </a:r>
            <a:endParaRPr lang="de-DE" sz="4400" b="0" strike="noStrike" spc="-1" dirty="0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599040" y="883920"/>
            <a:ext cx="10829880" cy="633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Folien / Skripte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de-DE" sz="2400" b="0" u="sng" strike="noStrike" spc="-1" dirty="0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https://github.com/FrankPfattheicher/RaspiDotnet</a:t>
            </a: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Raspberry Pi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spc="-1" dirty="0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spc="-1" dirty="0">
                <a:solidFill>
                  <a:srgbClr val="000000"/>
                </a:solidFill>
                <a:hlinkClick r:id="rId3"/>
              </a:rPr>
              <a:t>https://www.raspberrypi.org/</a:t>
            </a:r>
            <a:r>
              <a:rPr lang="de-DE" sz="2400" spc="-1" dirty="0">
                <a:solidFill>
                  <a:srgbClr val="000000"/>
                </a:solidFill>
              </a:rPr>
              <a:t> </a:t>
            </a:r>
            <a:endParaRPr lang="de-DE" sz="24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Win32DiskImager			 					 			</a:t>
            </a:r>
            <a:r>
              <a:rPr lang="de-DE" sz="2400" b="0" u="sng" strike="noStrike" spc="-1" dirty="0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https://sourceforge.net/projects/win32diskimager</a:t>
            </a:r>
            <a:endParaRPr lang="de-DE" sz="2400" b="0" u="sng" strike="noStrike" spc="-1" dirty="0">
              <a:solidFill>
                <a:srgbClr val="0000FF"/>
              </a:solidFill>
              <a:uFillTx/>
              <a:latin typeface="Arial"/>
              <a:ea typeface="DejaVu San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elinux.org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spc="-1" dirty="0"/>
              <a:t>		</a:t>
            </a:r>
            <a:r>
              <a:rPr lang="de-DE" sz="2400" spc="-1" dirty="0">
                <a:hlinkClick r:id="rId5"/>
              </a:rPr>
              <a:t>https://elinux.org/RPi_Hub</a:t>
            </a:r>
            <a:r>
              <a:rPr lang="de-DE" sz="2400" spc="-1" dirty="0"/>
              <a:t> 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 dirty="0">
                <a:latin typeface="Arial"/>
              </a:rPr>
              <a:t>EXP TECH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spc="-1" dirty="0">
                <a:latin typeface="Arial"/>
              </a:rPr>
              <a:t>		</a:t>
            </a:r>
            <a:r>
              <a:rPr lang="de-DE" sz="2400" spc="-1" dirty="0">
                <a:hlinkClick r:id="rId6"/>
              </a:rPr>
              <a:t>https://www.exp-tech.de/module/raspberry-pi/</a:t>
            </a:r>
            <a:r>
              <a:rPr lang="de-DE" sz="2400" spc="-1" dirty="0"/>
              <a:t> </a:t>
            </a:r>
            <a:endParaRPr lang="de-DE" sz="24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 dirty="0" err="1">
                <a:latin typeface="Arial"/>
              </a:rPr>
              <a:t>PiXtend</a:t>
            </a:r>
            <a:endParaRPr lang="de-DE" sz="24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spc="-1" dirty="0">
                <a:latin typeface="Arial"/>
              </a:rPr>
              <a:t>		</a:t>
            </a:r>
            <a:r>
              <a:rPr lang="de-DE" sz="2400" spc="-1" dirty="0">
                <a:hlinkClick r:id="rId7"/>
              </a:rPr>
              <a:t>https://www.pixtend.de/</a:t>
            </a:r>
            <a:r>
              <a:rPr lang="de-DE" sz="2400" spc="-1" dirty="0"/>
              <a:t> </a:t>
            </a:r>
            <a:endParaRPr lang="de-DE" sz="24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 dirty="0">
                <a:latin typeface="Arial"/>
              </a:rPr>
              <a:t>Revolution Pi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spc="-1" dirty="0">
                <a:latin typeface="Arial"/>
              </a:rPr>
              <a:t>		</a:t>
            </a:r>
            <a:r>
              <a:rPr lang="de-DE" sz="2400" spc="-1" dirty="0">
                <a:hlinkClick r:id="rId8"/>
              </a:rPr>
              <a:t>https://revolution.kunbus.de/</a:t>
            </a:r>
            <a:r>
              <a:rPr lang="de-DE" sz="2400" spc="-1" dirty="0"/>
              <a:t> 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24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2"/>
          <p:cNvPicPr/>
          <p:nvPr/>
        </p:nvPicPr>
        <p:blipFill>
          <a:blip r:embed="rId3"/>
          <a:stretch/>
        </p:blipFill>
        <p:spPr>
          <a:xfrm>
            <a:off x="2525040" y="1940040"/>
            <a:ext cx="6947280" cy="5130720"/>
          </a:xfrm>
          <a:prstGeom prst="rect">
            <a:avLst/>
          </a:prstGeom>
          <a:ln>
            <a:noFill/>
          </a:ln>
        </p:spPr>
      </p:pic>
      <p:sp>
        <p:nvSpPr>
          <p:cNvPr id="205" name="CustomShape 1"/>
          <p:cNvSpPr/>
          <p:nvPr/>
        </p:nvSpPr>
        <p:spPr>
          <a:xfrm>
            <a:off x="1803240" y="301320"/>
            <a:ext cx="95932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kann ich loslegen… </a:t>
            </a:r>
            <a:endParaRPr lang="de-DE" sz="4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627744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803240" y="301320"/>
            <a:ext cx="95932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…aber habe „gerade“ keine Zeit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07" name="Grafik 3"/>
          <p:cNvPicPr/>
          <p:nvPr/>
        </p:nvPicPr>
        <p:blipFill>
          <a:blip r:embed="rId3"/>
          <a:stretch/>
        </p:blipFill>
        <p:spPr>
          <a:xfrm>
            <a:off x="2410200" y="1832040"/>
            <a:ext cx="7176960" cy="5382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Was brauche ich noch?</a:t>
            </a:r>
            <a:endParaRPr lang="de-DE" sz="2800" b="0" strike="noStrike" spc="-1" dirty="0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Hardware (Raspberry Pi)</a:t>
            </a:r>
          </a:p>
          <a:p>
            <a:pPr marL="685800" lvl="1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latin typeface="Arial"/>
              </a:rPr>
              <a:t>SD-Karte, Netzteil</a:t>
            </a: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HDMI-Kabel, Monitor</a:t>
            </a:r>
            <a:endParaRPr lang="de-DE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Tastatur, Maus</a:t>
            </a:r>
            <a:endParaRPr lang="de-DE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Optional USB-Hub</a:t>
            </a:r>
            <a:endParaRPr lang="de-DE" sz="2400" b="0" strike="noStrike" spc="-1" dirty="0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Hardware (Entwicklungssystem)</a:t>
            </a:r>
            <a:endParaRPr lang="de-DE" sz="28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Windows- oder Linux-PC</a:t>
            </a:r>
            <a:endParaRPr lang="de-DE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SD-Kartenleser</a:t>
            </a:r>
            <a:endParaRPr lang="de-DE" sz="2400" b="0" strike="noStrike" spc="-1" dirty="0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Software</a:t>
            </a:r>
            <a:endParaRPr lang="de-DE" sz="28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Win32 </a:t>
            </a:r>
            <a:r>
              <a:rPr lang="de-DE" sz="2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DiskImager</a:t>
            </a: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(Windows)</a:t>
            </a:r>
            <a:endParaRPr lang="de-DE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Image für SD-Karte</a:t>
            </a: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spc="-1" dirty="0" err="1">
                <a:solidFill>
                  <a:srgbClr val="000000"/>
                </a:solidFill>
                <a:latin typeface="Arial"/>
              </a:rPr>
              <a:t>Enwicklungsumgebung</a:t>
            </a:r>
            <a:endParaRPr lang="de-DE" sz="2400" b="0" strike="noStrike" spc="-1" dirty="0"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Ausreden – los geht‘s !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Was nehme ich?</a:t>
            </a:r>
            <a:endParaRPr lang="de-DE" sz="4400" b="0" strike="noStrike" spc="-1">
              <a:latin typeface="Arial"/>
            </a:endParaRPr>
          </a:p>
        </p:txBody>
      </p:sp>
      <p:grpSp>
        <p:nvGrpSpPr>
          <p:cNvPr id="212" name="Group 3"/>
          <p:cNvGrpSpPr/>
          <p:nvPr/>
        </p:nvGrpSpPr>
        <p:grpSpPr>
          <a:xfrm>
            <a:off x="1389960" y="3026160"/>
            <a:ext cx="9217440" cy="2703600"/>
            <a:chOff x="1389960" y="3026160"/>
            <a:chExt cx="9217440" cy="2703600"/>
          </a:xfrm>
        </p:grpSpPr>
        <p:pic>
          <p:nvPicPr>
            <p:cNvPr id="213" name="Grafik 4"/>
            <p:cNvPicPr/>
            <p:nvPr/>
          </p:nvPicPr>
          <p:blipFill>
            <a:blip r:embed="rId3"/>
            <a:stretch/>
          </p:blipFill>
          <p:spPr>
            <a:xfrm>
              <a:off x="1389960" y="3026160"/>
              <a:ext cx="5661360" cy="2703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4" name="Grafik 5"/>
            <p:cNvPicPr/>
            <p:nvPr/>
          </p:nvPicPr>
          <p:blipFill>
            <a:blip r:embed="rId4"/>
            <a:stretch/>
          </p:blipFill>
          <p:spPr>
            <a:xfrm>
              <a:off x="7052400" y="3026160"/>
              <a:ext cx="3555000" cy="2703600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vorbereitet, alles live !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Image auf SD-Karte übertragen</a:t>
            </a:r>
            <a:endParaRPr lang="de-DE" sz="4000" b="0" strike="noStrike" spc="-1" dirty="0">
              <a:latin typeface="Arial"/>
            </a:endParaRPr>
          </a:p>
          <a:p>
            <a:pPr marL="914400">
              <a:lnSpc>
                <a:spcPct val="90000"/>
              </a:lnSpc>
              <a:spcBef>
                <a:spcPts val="499"/>
              </a:spcBef>
            </a:pPr>
            <a:r>
              <a:rPr lang="de-DE" sz="3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(dauert ca. 5 bis 15 Minuten)</a:t>
            </a:r>
            <a:endParaRPr lang="de-DE" sz="36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36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Hardware aufbauen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1427</Words>
  <Application>Microsoft Office PowerPoint</Application>
  <PresentationFormat>Benutzerdefiniert</PresentationFormat>
  <Paragraphs>511</Paragraphs>
  <Slides>45</Slides>
  <Notes>35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45</vt:i4>
      </vt:variant>
    </vt:vector>
  </HeadingPairs>
  <TitlesOfParts>
    <vt:vector size="57" baseType="lpstr">
      <vt:lpstr>Arial</vt:lpstr>
      <vt:lpstr>Consolas</vt:lpstr>
      <vt:lpstr>DejaVu Sans</vt:lpstr>
      <vt:lpstr>Source Sans Pro</vt:lpstr>
      <vt:lpstr>Source Sans Pro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Pi-Complete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Projektideen</vt:lpstr>
      <vt:lpstr>Anschluss finden</vt:lpstr>
      <vt:lpstr>GPIO – Was ist denn das ?</vt:lpstr>
      <vt:lpstr>Strom und Spannung</vt:lpstr>
      <vt:lpstr>Bits und Bytes</vt:lpstr>
      <vt:lpstr>Bits und Bytes</vt:lpstr>
      <vt:lpstr>Interop</vt:lpstr>
      <vt:lpstr>IoT Hello World</vt:lpstr>
      <vt:lpstr>Autostart</vt:lpstr>
      <vt:lpstr>Tipps und Hinweise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Vivid</dc:title>
  <dc:subject/>
  <dc:creator>Frank</dc:creator>
  <dc:description/>
  <cp:lastModifiedBy>Frank Pfattheicher</cp:lastModifiedBy>
  <cp:revision>106</cp:revision>
  <dcterms:created xsi:type="dcterms:W3CDTF">2018-10-16T22:24:40Z</dcterms:created>
  <dcterms:modified xsi:type="dcterms:W3CDTF">2018-11-08T11:30:56Z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14</vt:i4>
  </property>
</Properties>
</file>